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3.xml" ContentType="application/vnd.openxmlformats-officedocument.presentationml.tags+xml"/>
  <Override PartName="/ppt/notesSlides/notesSlide37.xml" ContentType="application/vnd.openxmlformats-officedocument.presentationml.notesSlide+xml"/>
  <Default Extension="jpeg" ContentType="image/jpeg"/>
  <Override PartName="/ppt/diagrams/quickStyle1.xml" ContentType="application/vnd.openxmlformats-officedocument.drawingml.diagramStyl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65" r:id="rId3"/>
    <p:sldId id="271" r:id="rId4"/>
    <p:sldId id="269" r:id="rId5"/>
    <p:sldId id="1033" r:id="rId6"/>
    <p:sldId id="272" r:id="rId7"/>
    <p:sldId id="1034" r:id="rId8"/>
    <p:sldId id="1035" r:id="rId9"/>
    <p:sldId id="1037" r:id="rId10"/>
    <p:sldId id="1036" r:id="rId11"/>
    <p:sldId id="359" r:id="rId12"/>
    <p:sldId id="360" r:id="rId13"/>
    <p:sldId id="1038" r:id="rId14"/>
    <p:sldId id="1039" r:id="rId15"/>
    <p:sldId id="361" r:id="rId16"/>
    <p:sldId id="1041" r:id="rId17"/>
    <p:sldId id="1042" r:id="rId18"/>
    <p:sldId id="1043" r:id="rId19"/>
    <p:sldId id="1114" r:id="rId20"/>
    <p:sldId id="1115" r:id="rId21"/>
    <p:sldId id="1116" r:id="rId22"/>
    <p:sldId id="1117" r:id="rId23"/>
    <p:sldId id="1118" r:id="rId24"/>
    <p:sldId id="1119" r:id="rId25"/>
    <p:sldId id="1120" r:id="rId26"/>
    <p:sldId id="362" r:id="rId27"/>
    <p:sldId id="364" r:id="rId28"/>
    <p:sldId id="1122" r:id="rId29"/>
    <p:sldId id="1123" r:id="rId30"/>
    <p:sldId id="1124" r:id="rId31"/>
    <p:sldId id="1125" r:id="rId32"/>
    <p:sldId id="1126" r:id="rId33"/>
    <p:sldId id="374" r:id="rId34"/>
    <p:sldId id="375" r:id="rId35"/>
    <p:sldId id="1146" r:id="rId36"/>
    <p:sldId id="1145" r:id="rId37"/>
    <p:sldId id="1147" r:id="rId38"/>
    <p:sldId id="1148" r:id="rId39"/>
    <p:sldId id="1149" r:id="rId40"/>
    <p:sldId id="1150" r:id="rId41"/>
    <p:sldId id="1151" r:id="rId42"/>
    <p:sldId id="1152" r:id="rId43"/>
    <p:sldId id="398" r:id="rId44"/>
    <p:sldId id="401" r:id="rId45"/>
    <p:sldId id="1153" r:id="rId46"/>
    <p:sldId id="1154" r:id="rId47"/>
    <p:sldId id="1155" r:id="rId48"/>
    <p:sldId id="1156" r:id="rId49"/>
    <p:sldId id="1157" r:id="rId50"/>
    <p:sldId id="1158" r:id="rId51"/>
    <p:sldId id="1159" r:id="rId52"/>
    <p:sldId id="1160" r:id="rId53"/>
    <p:sldId id="1161" r:id="rId54"/>
    <p:sldId id="1162" r:id="rId55"/>
    <p:sldId id="1163" r:id="rId56"/>
    <p:sldId id="1165" r:id="rId57"/>
    <p:sldId id="1166" r:id="rId58"/>
    <p:sldId id="1164" r:id="rId59"/>
    <p:sldId id="1167" r:id="rId60"/>
    <p:sldId id="1243" r:id="rId61"/>
    <p:sldId id="1168" r:id="rId62"/>
    <p:sldId id="1242" r:id="rId63"/>
    <p:sldId id="1241" r:id="rId64"/>
    <p:sldId id="407" r:id="rId65"/>
    <p:sldId id="408" r:id="rId66"/>
    <p:sldId id="1128" r:id="rId67"/>
    <p:sldId id="1129" r:id="rId68"/>
    <p:sldId id="1130" r:id="rId69"/>
    <p:sldId id="1131" r:id="rId70"/>
    <p:sldId id="1132" r:id="rId71"/>
    <p:sldId id="431" r:id="rId72"/>
    <p:sldId id="1133" r:id="rId73"/>
    <p:sldId id="1134" r:id="rId74"/>
    <p:sldId id="1136" r:id="rId75"/>
    <p:sldId id="1137" r:id="rId76"/>
    <p:sldId id="1139" r:id="rId77"/>
    <p:sldId id="1140" r:id="rId78"/>
    <p:sldId id="1141" r:id="rId79"/>
    <p:sldId id="1142" r:id="rId80"/>
    <p:sldId id="1143" r:id="rId81"/>
    <p:sldId id="1144" r:id="rId82"/>
    <p:sldId id="270" r:id="rId83"/>
    <p:sldId id="1121" r:id="rId84"/>
  </p:sldIdLst>
  <p:sldSz cx="9144000" cy="5143500" type="screen16x9"/>
  <p:notesSz cx="6858000" cy="9144000"/>
  <p:embeddedFontLst>
    <p:embeddedFont>
      <p:font typeface="Proxima Nova" charset="0"/>
      <p:regular r:id="rId86"/>
      <p:bold r:id="rId87"/>
      <p:italic r:id="rId88"/>
      <p:boldItalic r:id="rId89"/>
    </p:embeddedFont>
    <p:embeddedFont>
      <p:font typeface="Cambria" pitchFamily="18" charset="0"/>
      <p:regular r:id="rId90"/>
      <p:bold r:id="rId91"/>
      <p:italic r:id="rId92"/>
      <p:boldItalic r:id="rId93"/>
    </p:embeddedFont>
    <p:embeddedFont>
      <p:font typeface="ＭＳ Ｐゴシック" pitchFamily="34" charset="-128"/>
      <p:regular r:id="rId94"/>
    </p:embeddedFont>
    <p:embeddedFont>
      <p:font typeface="Calibri" pitchFamily="34" charset="0"/>
      <p:regular r:id="rId95"/>
      <p:bold r:id="rId96"/>
      <p:italic r:id="rId97"/>
      <p:boldItalic r:id="rId98"/>
    </p:embeddedFont>
    <p:embeddedFont>
      <p:font typeface="Comic Sans MS" pitchFamily="66"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17B6D"/>
    <a:srgbClr val="EB254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515" autoAdjust="0"/>
    <p:restoredTop sz="91935" autoAdjust="0"/>
  </p:normalViewPr>
  <p:slideViewPr>
    <p:cSldViewPr snapToGrid="0">
      <p:cViewPr>
        <p:scale>
          <a:sx n="100" d="100"/>
          <a:sy n="100" d="100"/>
        </p:scale>
        <p:origin x="-312"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2.fntdata"/><Relationship Id="rId102"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CBD42-089D-40BA-BB68-B60E1E6C928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41FFBF6C-49FC-4861-B6FF-170578189059}">
      <dgm:prSet phldrT="[Text]" custT="1"/>
      <dgm:spPr>
        <a:solidFill>
          <a:schemeClr val="tx2">
            <a:lumMod val="60000"/>
            <a:lumOff val="40000"/>
          </a:schemeClr>
        </a:solidFill>
      </dgm:spPr>
      <dgm:t>
        <a:bodyPr/>
        <a:lstStyle/>
        <a:p>
          <a:r>
            <a:rPr lang="en-US" sz="3200" dirty="0">
              <a:latin typeface="Cambria" panose="02040503050406030204" pitchFamily="18" charset="0"/>
              <a:ea typeface="Cambria" panose="02040503050406030204" pitchFamily="18" charset="0"/>
            </a:rPr>
            <a:t>Components of DNS</a:t>
          </a:r>
          <a:endParaRPr lang="en-IN" sz="3200" dirty="0">
            <a:latin typeface="Cambria" panose="02040503050406030204" pitchFamily="18" charset="0"/>
            <a:ea typeface="Cambria" panose="02040503050406030204" pitchFamily="18" charset="0"/>
          </a:endParaRPr>
        </a:p>
      </dgm:t>
    </dgm:pt>
    <dgm:pt modelId="{E3D755DD-40C6-4B12-A078-9E17B62A0C54}" type="parTrans" cxnId="{8A4C13D0-0202-4EA8-AD51-F7511C55E790}">
      <dgm:prSet/>
      <dgm:spPr/>
      <dgm:t>
        <a:bodyPr/>
        <a:lstStyle/>
        <a:p>
          <a:endParaRPr lang="en-IN"/>
        </a:p>
      </dgm:t>
    </dgm:pt>
    <dgm:pt modelId="{FBAB4700-B13F-473C-93B8-B5FBCAA13EE2}" type="sibTrans" cxnId="{8A4C13D0-0202-4EA8-AD51-F7511C55E790}">
      <dgm:prSet/>
      <dgm:spPr/>
      <dgm:t>
        <a:bodyPr/>
        <a:lstStyle/>
        <a:p>
          <a:endParaRPr lang="en-IN"/>
        </a:p>
      </dgm:t>
    </dgm:pt>
    <dgm:pt modelId="{24A05BCA-6A25-4FDD-86EE-2CF7FAA21E5F}">
      <dgm:prSet phldrT="[Text]" custT="1"/>
      <dgm:spPr>
        <a:solidFill>
          <a:schemeClr val="accent1">
            <a:lumMod val="40000"/>
            <a:lumOff val="60000"/>
          </a:schemeClr>
        </a:solidFill>
      </dgm:spPr>
      <dgm:t>
        <a:bodyPr/>
        <a:lstStyle/>
        <a:p>
          <a:pPr>
            <a:buFont typeface="+mj-lt"/>
            <a:buAutoNum type="arabicPeriod"/>
          </a:pPr>
          <a:r>
            <a:rPr lang="en-IN" sz="3200" dirty="0">
              <a:solidFill>
                <a:schemeClr val="tx1"/>
              </a:solidFill>
              <a:latin typeface="Cambria" panose="02040503050406030204" pitchFamily="18" charset="0"/>
              <a:ea typeface="Cambria" panose="02040503050406030204" pitchFamily="18" charset="0"/>
              <a:cs typeface="Times New Roman" pitchFamily="18" charset="0"/>
            </a:rPr>
            <a:t>Domain name</a:t>
          </a:r>
          <a:endParaRPr lang="en-IN" sz="3200" dirty="0">
            <a:solidFill>
              <a:schemeClr val="tx1"/>
            </a:solidFill>
            <a:latin typeface="Cambria" panose="02040503050406030204" pitchFamily="18" charset="0"/>
            <a:ea typeface="Cambria" panose="02040503050406030204" pitchFamily="18" charset="0"/>
          </a:endParaRPr>
        </a:p>
      </dgm:t>
    </dgm:pt>
    <dgm:pt modelId="{733AC8BD-F40F-409B-BD32-3A935E93F5A2}" type="parTrans" cxnId="{CE09DF3E-9B61-4DF1-9421-D91DB048A0DF}">
      <dgm:prSet/>
      <dgm:spPr/>
      <dgm:t>
        <a:bodyPr/>
        <a:lstStyle/>
        <a:p>
          <a:endParaRPr lang="en-IN"/>
        </a:p>
      </dgm:t>
    </dgm:pt>
    <dgm:pt modelId="{AAB6C798-62BA-4EF3-B264-47A2E2FF101F}" type="sibTrans" cxnId="{CE09DF3E-9B61-4DF1-9421-D91DB048A0DF}">
      <dgm:prSet/>
      <dgm:spPr/>
      <dgm:t>
        <a:bodyPr/>
        <a:lstStyle/>
        <a:p>
          <a:endParaRPr lang="en-IN"/>
        </a:p>
      </dgm:t>
    </dgm:pt>
    <dgm:pt modelId="{340CF53B-E7DC-4EE3-845C-5E95B75B7DD6}">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Space</a:t>
          </a:r>
        </a:p>
      </dgm:t>
    </dgm:pt>
    <dgm:pt modelId="{C6A44E0A-3EE3-4D5E-A956-5EA44EFCE7F3}" type="parTrans" cxnId="{C8363475-5AE5-433D-8822-D79D7C94BCFC}">
      <dgm:prSet/>
      <dgm:spPr/>
      <dgm:t>
        <a:bodyPr/>
        <a:lstStyle/>
        <a:p>
          <a:endParaRPr lang="en-IN"/>
        </a:p>
      </dgm:t>
    </dgm:pt>
    <dgm:pt modelId="{98FC4BE0-3378-4814-8305-E819F739ADFE}" type="sibTrans" cxnId="{C8363475-5AE5-433D-8822-D79D7C94BCFC}">
      <dgm:prSet/>
      <dgm:spPr/>
      <dgm:t>
        <a:bodyPr/>
        <a:lstStyle/>
        <a:p>
          <a:endParaRPr lang="en-IN"/>
        </a:p>
      </dgm:t>
    </dgm:pt>
    <dgm:pt modelId="{D893DCC4-1153-4E7B-947E-35B8F990F4DB}">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server</a:t>
          </a:r>
        </a:p>
      </dgm:t>
    </dgm:pt>
    <dgm:pt modelId="{3753FB5C-49D3-43E7-92BA-1EFAD39C10B6}" type="parTrans" cxnId="{7414C129-B552-4338-9937-FE48410C1A0F}">
      <dgm:prSet/>
      <dgm:spPr/>
      <dgm:t>
        <a:bodyPr/>
        <a:lstStyle/>
        <a:p>
          <a:endParaRPr lang="en-IN"/>
        </a:p>
      </dgm:t>
    </dgm:pt>
    <dgm:pt modelId="{517E3F23-07EC-4D19-A0DD-90F7952110C7}" type="sibTrans" cxnId="{7414C129-B552-4338-9937-FE48410C1A0F}">
      <dgm:prSet/>
      <dgm:spPr/>
      <dgm:t>
        <a:bodyPr/>
        <a:lstStyle/>
        <a:p>
          <a:endParaRPr lang="en-IN"/>
        </a:p>
      </dgm:t>
    </dgm:pt>
    <dgm:pt modelId="{665524DD-2E39-4DFC-8011-87AC1FEADE83}">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resolver</a:t>
          </a:r>
        </a:p>
      </dgm:t>
    </dgm:pt>
    <dgm:pt modelId="{E98D8791-7791-4CD1-894B-3D6D56C19AC8}" type="parTrans" cxnId="{432F9D71-74F5-45A3-8C59-2352D7EC0002}">
      <dgm:prSet/>
      <dgm:spPr/>
      <dgm:t>
        <a:bodyPr/>
        <a:lstStyle/>
        <a:p>
          <a:endParaRPr lang="en-IN"/>
        </a:p>
      </dgm:t>
    </dgm:pt>
    <dgm:pt modelId="{CDF23928-E072-4545-A1D3-A20F4C0C63A6}" type="sibTrans" cxnId="{432F9D71-74F5-45A3-8C59-2352D7EC0002}">
      <dgm:prSet/>
      <dgm:spPr/>
      <dgm:t>
        <a:bodyPr/>
        <a:lstStyle/>
        <a:p>
          <a:endParaRPr lang="en-IN"/>
        </a:p>
      </dgm:t>
    </dgm:pt>
    <dgm:pt modelId="{278A3E97-B159-4248-BAC9-866060ADE7ED}" type="pres">
      <dgm:prSet presAssocID="{C66CBD42-089D-40BA-BB68-B60E1E6C9285}" presName="diagram" presStyleCnt="0">
        <dgm:presLayoutVars>
          <dgm:chMax val="1"/>
          <dgm:dir/>
          <dgm:animLvl val="ctr"/>
          <dgm:resizeHandles val="exact"/>
        </dgm:presLayoutVars>
      </dgm:prSet>
      <dgm:spPr/>
      <dgm:t>
        <a:bodyPr/>
        <a:lstStyle/>
        <a:p>
          <a:endParaRPr lang="en-US"/>
        </a:p>
      </dgm:t>
    </dgm:pt>
    <dgm:pt modelId="{7DF44D70-C3AD-468A-899A-02354893A81F}" type="pres">
      <dgm:prSet presAssocID="{C66CBD42-089D-40BA-BB68-B60E1E6C9285}" presName="matrix" presStyleCnt="0"/>
      <dgm:spPr/>
    </dgm:pt>
    <dgm:pt modelId="{7309E024-2715-4C0D-9C68-FDB83EA18C00}" type="pres">
      <dgm:prSet presAssocID="{C66CBD42-089D-40BA-BB68-B60E1E6C9285}" presName="tile1" presStyleLbl="node1" presStyleIdx="0" presStyleCnt="4" custLinFactNeighborX="-15334" custLinFactNeighborY="-4362"/>
      <dgm:spPr/>
      <dgm:t>
        <a:bodyPr/>
        <a:lstStyle/>
        <a:p>
          <a:endParaRPr lang="en-US"/>
        </a:p>
      </dgm:t>
    </dgm:pt>
    <dgm:pt modelId="{2D466859-F55A-4529-9641-33637AF9EFC4}" type="pres">
      <dgm:prSet presAssocID="{C66CBD42-089D-40BA-BB68-B60E1E6C9285}" presName="tile1text" presStyleLbl="node1" presStyleIdx="0" presStyleCnt="4">
        <dgm:presLayoutVars>
          <dgm:chMax val="0"/>
          <dgm:chPref val="0"/>
          <dgm:bulletEnabled val="1"/>
        </dgm:presLayoutVars>
      </dgm:prSet>
      <dgm:spPr/>
      <dgm:t>
        <a:bodyPr/>
        <a:lstStyle/>
        <a:p>
          <a:endParaRPr lang="en-US"/>
        </a:p>
      </dgm:t>
    </dgm:pt>
    <dgm:pt modelId="{56C40410-F08E-4AAC-99E3-DB3752AAEEAB}" type="pres">
      <dgm:prSet presAssocID="{C66CBD42-089D-40BA-BB68-B60E1E6C9285}" presName="tile2" presStyleLbl="node1" presStyleIdx="1" presStyleCnt="4"/>
      <dgm:spPr/>
      <dgm:t>
        <a:bodyPr/>
        <a:lstStyle/>
        <a:p>
          <a:endParaRPr lang="en-US"/>
        </a:p>
      </dgm:t>
    </dgm:pt>
    <dgm:pt modelId="{632FC7D2-3C8C-4D5C-937D-9ACD9905933E}" type="pres">
      <dgm:prSet presAssocID="{C66CBD42-089D-40BA-BB68-B60E1E6C9285}" presName="tile2text" presStyleLbl="node1" presStyleIdx="1" presStyleCnt="4">
        <dgm:presLayoutVars>
          <dgm:chMax val="0"/>
          <dgm:chPref val="0"/>
          <dgm:bulletEnabled val="1"/>
        </dgm:presLayoutVars>
      </dgm:prSet>
      <dgm:spPr/>
      <dgm:t>
        <a:bodyPr/>
        <a:lstStyle/>
        <a:p>
          <a:endParaRPr lang="en-US"/>
        </a:p>
      </dgm:t>
    </dgm:pt>
    <dgm:pt modelId="{50A86B36-20C3-425D-9385-9737DBEC4DF9}" type="pres">
      <dgm:prSet presAssocID="{C66CBD42-089D-40BA-BB68-B60E1E6C9285}" presName="tile3" presStyleLbl="node1" presStyleIdx="2" presStyleCnt="4"/>
      <dgm:spPr/>
      <dgm:t>
        <a:bodyPr/>
        <a:lstStyle/>
        <a:p>
          <a:endParaRPr lang="en-US"/>
        </a:p>
      </dgm:t>
    </dgm:pt>
    <dgm:pt modelId="{CB8DEACB-B6B6-4CC2-804A-D19D8C2296F9}" type="pres">
      <dgm:prSet presAssocID="{C66CBD42-089D-40BA-BB68-B60E1E6C9285}" presName="tile3text" presStyleLbl="node1" presStyleIdx="2" presStyleCnt="4">
        <dgm:presLayoutVars>
          <dgm:chMax val="0"/>
          <dgm:chPref val="0"/>
          <dgm:bulletEnabled val="1"/>
        </dgm:presLayoutVars>
      </dgm:prSet>
      <dgm:spPr/>
      <dgm:t>
        <a:bodyPr/>
        <a:lstStyle/>
        <a:p>
          <a:endParaRPr lang="en-US"/>
        </a:p>
      </dgm:t>
    </dgm:pt>
    <dgm:pt modelId="{8443B5B2-863B-4601-BA00-D53C68F23DEE}" type="pres">
      <dgm:prSet presAssocID="{C66CBD42-089D-40BA-BB68-B60E1E6C9285}" presName="tile4" presStyleLbl="node1" presStyleIdx="3" presStyleCnt="4"/>
      <dgm:spPr/>
      <dgm:t>
        <a:bodyPr/>
        <a:lstStyle/>
        <a:p>
          <a:endParaRPr lang="en-US"/>
        </a:p>
      </dgm:t>
    </dgm:pt>
    <dgm:pt modelId="{B0562EA0-A3B2-403C-BBFF-5A1422578D48}" type="pres">
      <dgm:prSet presAssocID="{C66CBD42-089D-40BA-BB68-B60E1E6C9285}" presName="tile4text" presStyleLbl="node1" presStyleIdx="3" presStyleCnt="4">
        <dgm:presLayoutVars>
          <dgm:chMax val="0"/>
          <dgm:chPref val="0"/>
          <dgm:bulletEnabled val="1"/>
        </dgm:presLayoutVars>
      </dgm:prSet>
      <dgm:spPr/>
      <dgm:t>
        <a:bodyPr/>
        <a:lstStyle/>
        <a:p>
          <a:endParaRPr lang="en-US"/>
        </a:p>
      </dgm:t>
    </dgm:pt>
    <dgm:pt modelId="{3ACFD399-FF23-4BC2-A7A6-CAE24BD04084}" type="pres">
      <dgm:prSet presAssocID="{C66CBD42-089D-40BA-BB68-B60E1E6C9285}" presName="centerTile" presStyleLbl="fgShp" presStyleIdx="0" presStyleCnt="1" custScaleX="139888" custScaleY="119587">
        <dgm:presLayoutVars>
          <dgm:chMax val="0"/>
          <dgm:chPref val="0"/>
        </dgm:presLayoutVars>
      </dgm:prSet>
      <dgm:spPr/>
      <dgm:t>
        <a:bodyPr/>
        <a:lstStyle/>
        <a:p>
          <a:endParaRPr lang="en-US"/>
        </a:p>
      </dgm:t>
    </dgm:pt>
  </dgm:ptLst>
  <dgm:cxnLst>
    <dgm:cxn modelId="{8A54A736-A391-4CFE-8648-086981CE2251}" type="presOf" srcId="{340CF53B-E7DC-4EE3-845C-5E95B75B7DD6}" destId="{56C40410-F08E-4AAC-99E3-DB3752AAEEAB}" srcOrd="0" destOrd="0" presId="urn:microsoft.com/office/officeart/2005/8/layout/matrix1"/>
    <dgm:cxn modelId="{CE09DF3E-9B61-4DF1-9421-D91DB048A0DF}" srcId="{41FFBF6C-49FC-4861-B6FF-170578189059}" destId="{24A05BCA-6A25-4FDD-86EE-2CF7FAA21E5F}" srcOrd="0" destOrd="0" parTransId="{733AC8BD-F40F-409B-BD32-3A935E93F5A2}" sibTransId="{AAB6C798-62BA-4EF3-B264-47A2E2FF101F}"/>
    <dgm:cxn modelId="{EE0F452C-D0A1-4705-97E6-746EB54D1AD4}" type="presOf" srcId="{665524DD-2E39-4DFC-8011-87AC1FEADE83}" destId="{8443B5B2-863B-4601-BA00-D53C68F23DEE}" srcOrd="0" destOrd="0" presId="urn:microsoft.com/office/officeart/2005/8/layout/matrix1"/>
    <dgm:cxn modelId="{8A4C13D0-0202-4EA8-AD51-F7511C55E790}" srcId="{C66CBD42-089D-40BA-BB68-B60E1E6C9285}" destId="{41FFBF6C-49FC-4861-B6FF-170578189059}" srcOrd="0" destOrd="0" parTransId="{E3D755DD-40C6-4B12-A078-9E17B62A0C54}" sibTransId="{FBAB4700-B13F-473C-93B8-B5FBCAA13EE2}"/>
    <dgm:cxn modelId="{867AF631-9237-4B6C-B3E8-A0542509C7F0}" type="presOf" srcId="{24A05BCA-6A25-4FDD-86EE-2CF7FAA21E5F}" destId="{2D466859-F55A-4529-9641-33637AF9EFC4}" srcOrd="1" destOrd="0" presId="urn:microsoft.com/office/officeart/2005/8/layout/matrix1"/>
    <dgm:cxn modelId="{80EDB219-19AE-4A4C-A19F-648FC551706A}" type="presOf" srcId="{665524DD-2E39-4DFC-8011-87AC1FEADE83}" destId="{B0562EA0-A3B2-403C-BBFF-5A1422578D48}" srcOrd="1" destOrd="0" presId="urn:microsoft.com/office/officeart/2005/8/layout/matrix1"/>
    <dgm:cxn modelId="{C60B84D7-081A-41DB-8CB8-FDCBEE762DE8}" type="presOf" srcId="{340CF53B-E7DC-4EE3-845C-5E95B75B7DD6}" destId="{632FC7D2-3C8C-4D5C-937D-9ACD9905933E}" srcOrd="1" destOrd="0" presId="urn:microsoft.com/office/officeart/2005/8/layout/matrix1"/>
    <dgm:cxn modelId="{62B4B718-9F7C-45AF-AF45-0877863AA047}" type="presOf" srcId="{41FFBF6C-49FC-4861-B6FF-170578189059}" destId="{3ACFD399-FF23-4BC2-A7A6-CAE24BD04084}" srcOrd="0" destOrd="0" presId="urn:microsoft.com/office/officeart/2005/8/layout/matrix1"/>
    <dgm:cxn modelId="{432F9D71-74F5-45A3-8C59-2352D7EC0002}" srcId="{41FFBF6C-49FC-4861-B6FF-170578189059}" destId="{665524DD-2E39-4DFC-8011-87AC1FEADE83}" srcOrd="3" destOrd="0" parTransId="{E98D8791-7791-4CD1-894B-3D6D56C19AC8}" sibTransId="{CDF23928-E072-4545-A1D3-A20F4C0C63A6}"/>
    <dgm:cxn modelId="{1A49291B-0B59-41D8-BFC9-142A421FE698}" type="presOf" srcId="{C66CBD42-089D-40BA-BB68-B60E1E6C9285}" destId="{278A3E97-B159-4248-BAC9-866060ADE7ED}" srcOrd="0" destOrd="0" presId="urn:microsoft.com/office/officeart/2005/8/layout/matrix1"/>
    <dgm:cxn modelId="{11BE741C-10C9-43CA-8A84-8265E482F7DB}" type="presOf" srcId="{D893DCC4-1153-4E7B-947E-35B8F990F4DB}" destId="{CB8DEACB-B6B6-4CC2-804A-D19D8C2296F9}" srcOrd="1" destOrd="0" presId="urn:microsoft.com/office/officeart/2005/8/layout/matrix1"/>
    <dgm:cxn modelId="{C8363475-5AE5-433D-8822-D79D7C94BCFC}" srcId="{41FFBF6C-49FC-4861-B6FF-170578189059}" destId="{340CF53B-E7DC-4EE3-845C-5E95B75B7DD6}" srcOrd="1" destOrd="0" parTransId="{C6A44E0A-3EE3-4D5E-A956-5EA44EFCE7F3}" sibTransId="{98FC4BE0-3378-4814-8305-E819F739ADFE}"/>
    <dgm:cxn modelId="{0433C43C-37A4-4793-A1A9-4D9F5DE449C7}" type="presOf" srcId="{D893DCC4-1153-4E7B-947E-35B8F990F4DB}" destId="{50A86B36-20C3-425D-9385-9737DBEC4DF9}" srcOrd="0" destOrd="0" presId="urn:microsoft.com/office/officeart/2005/8/layout/matrix1"/>
    <dgm:cxn modelId="{60DB4803-F9D5-4562-AE78-3714CFD4001A}" type="presOf" srcId="{24A05BCA-6A25-4FDD-86EE-2CF7FAA21E5F}" destId="{7309E024-2715-4C0D-9C68-FDB83EA18C00}" srcOrd="0" destOrd="0" presId="urn:microsoft.com/office/officeart/2005/8/layout/matrix1"/>
    <dgm:cxn modelId="{7414C129-B552-4338-9937-FE48410C1A0F}" srcId="{41FFBF6C-49FC-4861-B6FF-170578189059}" destId="{D893DCC4-1153-4E7B-947E-35B8F990F4DB}" srcOrd="2" destOrd="0" parTransId="{3753FB5C-49D3-43E7-92BA-1EFAD39C10B6}" sibTransId="{517E3F23-07EC-4D19-A0DD-90F7952110C7}"/>
    <dgm:cxn modelId="{8E9D232E-7ECA-49E4-A520-ECFFAA558A96}" type="presParOf" srcId="{278A3E97-B159-4248-BAC9-866060ADE7ED}" destId="{7DF44D70-C3AD-468A-899A-02354893A81F}" srcOrd="0" destOrd="0" presId="urn:microsoft.com/office/officeart/2005/8/layout/matrix1"/>
    <dgm:cxn modelId="{A1BF26AA-AC5D-43B5-8696-8C07395B9322}" type="presParOf" srcId="{7DF44D70-C3AD-468A-899A-02354893A81F}" destId="{7309E024-2715-4C0D-9C68-FDB83EA18C00}" srcOrd="0" destOrd="0" presId="urn:microsoft.com/office/officeart/2005/8/layout/matrix1"/>
    <dgm:cxn modelId="{CA072BAF-3430-4362-8CFC-0EC2AF25F1FB}" type="presParOf" srcId="{7DF44D70-C3AD-468A-899A-02354893A81F}" destId="{2D466859-F55A-4529-9641-33637AF9EFC4}" srcOrd="1" destOrd="0" presId="urn:microsoft.com/office/officeart/2005/8/layout/matrix1"/>
    <dgm:cxn modelId="{D75213A4-A6D5-4EC7-BDD3-9F4A7FEE87E3}" type="presParOf" srcId="{7DF44D70-C3AD-468A-899A-02354893A81F}" destId="{56C40410-F08E-4AAC-99E3-DB3752AAEEAB}" srcOrd="2" destOrd="0" presId="urn:microsoft.com/office/officeart/2005/8/layout/matrix1"/>
    <dgm:cxn modelId="{D270866D-AC94-4790-B3DB-E409C920A016}" type="presParOf" srcId="{7DF44D70-C3AD-468A-899A-02354893A81F}" destId="{632FC7D2-3C8C-4D5C-937D-9ACD9905933E}" srcOrd="3" destOrd="0" presId="urn:microsoft.com/office/officeart/2005/8/layout/matrix1"/>
    <dgm:cxn modelId="{30AFD2FA-B0AB-4A84-B704-7EE85F7EC456}" type="presParOf" srcId="{7DF44D70-C3AD-468A-899A-02354893A81F}" destId="{50A86B36-20C3-425D-9385-9737DBEC4DF9}" srcOrd="4" destOrd="0" presId="urn:microsoft.com/office/officeart/2005/8/layout/matrix1"/>
    <dgm:cxn modelId="{EAEA48DC-AA30-4B28-8DC8-D3610A5D440C}" type="presParOf" srcId="{7DF44D70-C3AD-468A-899A-02354893A81F}" destId="{CB8DEACB-B6B6-4CC2-804A-D19D8C2296F9}" srcOrd="5" destOrd="0" presId="urn:microsoft.com/office/officeart/2005/8/layout/matrix1"/>
    <dgm:cxn modelId="{54D09CD1-7BEE-4EE6-8F9B-CD46256A5BB5}" type="presParOf" srcId="{7DF44D70-C3AD-468A-899A-02354893A81F}" destId="{8443B5B2-863B-4601-BA00-D53C68F23DEE}" srcOrd="6" destOrd="0" presId="urn:microsoft.com/office/officeart/2005/8/layout/matrix1"/>
    <dgm:cxn modelId="{200B35CC-0D0E-439D-854B-0A8769C401CF}" type="presParOf" srcId="{7DF44D70-C3AD-468A-899A-02354893A81F}" destId="{B0562EA0-A3B2-403C-BBFF-5A1422578D48}" srcOrd="7" destOrd="0" presId="urn:microsoft.com/office/officeart/2005/8/layout/matrix1"/>
    <dgm:cxn modelId="{F67CDFA4-20D3-4AEC-91DE-F6DFCDDB7C94}" type="presParOf" srcId="{278A3E97-B159-4248-BAC9-866060ADE7ED}" destId="{3ACFD399-FF23-4BC2-A7A6-CAE24BD04084}" srcOrd="1" destOrd="0" presId="urn:microsoft.com/office/officeart/2005/8/layout/matrix1"/>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E024-2715-4C0D-9C68-FDB83EA18C00}">
      <dsp:nvSpPr>
        <dsp:cNvPr id="0" name=""/>
        <dsp:cNvSpPr/>
      </dsp:nvSpPr>
      <dsp:spPr>
        <a:xfrm rot="16200000">
          <a:off x="637759" y="-637759"/>
          <a:ext cx="1750710" cy="3026229"/>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mj-l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Domain name</a:t>
          </a:r>
          <a:endParaRPr lang="en-IN" sz="3200" kern="1200" dirty="0">
            <a:solidFill>
              <a:schemeClr val="tx1"/>
            </a:solidFill>
            <a:latin typeface="Cambria" panose="02040503050406030204" pitchFamily="18" charset="0"/>
            <a:ea typeface="Cambria" panose="02040503050406030204" pitchFamily="18" charset="0"/>
          </a:endParaRPr>
        </a:p>
      </dsp:txBody>
      <dsp:txXfrm rot="5400000">
        <a:off x="0" y="0"/>
        <a:ext cx="3026229" cy="1313032"/>
      </dsp:txXfrm>
    </dsp:sp>
    <dsp:sp modelId="{56C40410-F08E-4AAC-99E3-DB3752AAEEAB}">
      <dsp:nvSpPr>
        <dsp:cNvPr id="0" name=""/>
        <dsp:cNvSpPr/>
      </dsp:nvSpPr>
      <dsp:spPr>
        <a:xfrm>
          <a:off x="3026229" y="0"/>
          <a:ext cx="3026229" cy="1750710"/>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Space</a:t>
          </a:r>
        </a:p>
      </dsp:txBody>
      <dsp:txXfrm>
        <a:off x="3026229" y="0"/>
        <a:ext cx="3026229" cy="1313032"/>
      </dsp:txXfrm>
    </dsp:sp>
    <dsp:sp modelId="{50A86B36-20C3-425D-9385-9737DBEC4DF9}">
      <dsp:nvSpPr>
        <dsp:cNvPr id="0" name=""/>
        <dsp:cNvSpPr/>
      </dsp:nvSpPr>
      <dsp:spPr>
        <a:xfrm rot="10800000">
          <a:off x="0" y="1750710"/>
          <a:ext cx="3026229" cy="1750710"/>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server</a:t>
          </a:r>
        </a:p>
      </dsp:txBody>
      <dsp:txXfrm rot="10800000">
        <a:off x="0" y="2188387"/>
        <a:ext cx="3026229" cy="1313032"/>
      </dsp:txXfrm>
    </dsp:sp>
    <dsp:sp modelId="{8443B5B2-863B-4601-BA00-D53C68F23DEE}">
      <dsp:nvSpPr>
        <dsp:cNvPr id="0" name=""/>
        <dsp:cNvSpPr/>
      </dsp:nvSpPr>
      <dsp:spPr>
        <a:xfrm rot="5400000">
          <a:off x="3663988" y="1112950"/>
          <a:ext cx="1750710" cy="3026229"/>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resolver</a:t>
          </a:r>
        </a:p>
      </dsp:txBody>
      <dsp:txXfrm rot="-5400000">
        <a:off x="3026229" y="2188387"/>
        <a:ext cx="3026229" cy="1313032"/>
      </dsp:txXfrm>
    </dsp:sp>
    <dsp:sp modelId="{3ACFD399-FF23-4BC2-A7A6-CAE24BD04084}">
      <dsp:nvSpPr>
        <dsp:cNvPr id="0" name=""/>
        <dsp:cNvSpPr/>
      </dsp:nvSpPr>
      <dsp:spPr>
        <a:xfrm>
          <a:off x="1756229" y="1227304"/>
          <a:ext cx="2539998" cy="1046810"/>
        </a:xfrm>
        <a:prstGeom prst="round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ambria" panose="02040503050406030204" pitchFamily="18" charset="0"/>
              <a:ea typeface="Cambria" panose="02040503050406030204" pitchFamily="18" charset="0"/>
            </a:rPr>
            <a:t>Components of DNS</a:t>
          </a:r>
          <a:endParaRPr lang="en-IN" sz="3200" kern="1200" dirty="0">
            <a:latin typeface="Cambria" panose="02040503050406030204" pitchFamily="18" charset="0"/>
            <a:ea typeface="Cambria" panose="02040503050406030204" pitchFamily="18" charset="0"/>
          </a:endParaRPr>
        </a:p>
      </dsp:txBody>
      <dsp:txXfrm>
        <a:off x="1807330" y="1278405"/>
        <a:ext cx="2437796" cy="94460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1186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907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7415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66632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368087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50553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39408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76915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614396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97800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782394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485380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558734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95276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678669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686452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923638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20755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838749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31812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62049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6626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80798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380195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572344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623348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357899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176677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760866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198538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857318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190558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498405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https://www.youtube.com/watch?v=72snZctFFtA</a:t>
            </a:r>
            <a:endParaRPr dirty="0"/>
          </a:p>
        </p:txBody>
      </p:sp>
    </p:spTree>
    <p:extLst>
      <p:ext uri="{BB962C8B-B14F-4D97-AF65-F5344CB8AC3E}">
        <p14:creationId xmlns="" xmlns:p14="http://schemas.microsoft.com/office/powerpoint/2010/main" val="600528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081998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344182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969357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919512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757575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43250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58606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446571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09555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94278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570447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514436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026313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385618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354553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964910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86119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762814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24645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281107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8745979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239223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966993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00555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05369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69905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075034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5116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030016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89860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79017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69111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67017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73334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70879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10308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69736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30700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9433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1088894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8833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386060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2F6394-0782-4315-8E31-E3ABD0A99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BD929C1-16F8-40D0-A7E4-670407896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1943DFF-A630-4809-AA3E-D85EE5BE38A6}"/>
              </a:ext>
            </a:extLst>
          </p:cNvPr>
          <p:cNvSpPr>
            <a:spLocks noGrp="1"/>
          </p:cNvSpPr>
          <p:nvPr>
            <p:ph type="dt" sz="half" idx="10"/>
          </p:nvPr>
        </p:nvSpPr>
        <p:spPr/>
        <p:txBody>
          <a:bodyPr/>
          <a:lstStyle/>
          <a:p>
            <a:fld id="{C5FFE07E-14D5-4BD9-B5C9-59355B881E26}" type="datetimeFigureOut">
              <a:rPr lang="en-IN" smtClean="0"/>
              <a:pPr/>
              <a:t>16-01-2024</a:t>
            </a:fld>
            <a:endParaRPr lang="en-IN"/>
          </a:p>
        </p:txBody>
      </p:sp>
      <p:sp>
        <p:nvSpPr>
          <p:cNvPr id="5" name="Footer Placeholder 4">
            <a:extLst>
              <a:ext uri="{FF2B5EF4-FFF2-40B4-BE49-F238E27FC236}">
                <a16:creationId xmlns="" xmlns:a16="http://schemas.microsoft.com/office/drawing/2014/main" id="{2492FC6A-F1A2-4B9F-8C60-F1A61A5B0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B5E69B6-842A-4A97-A32B-6D714EDCEF01}"/>
              </a:ext>
            </a:extLst>
          </p:cNvPr>
          <p:cNvSpPr>
            <a:spLocks noGrp="1"/>
          </p:cNvSpPr>
          <p:nvPr>
            <p:ph type="sldNum" sz="quarter" idx="12"/>
          </p:nvPr>
        </p:nvSpPr>
        <p:spPr/>
        <p:txBody>
          <a:bodyPr/>
          <a:lstStyle/>
          <a:p>
            <a:fld id="{37371680-719E-4930-B9DE-13E83414CE8A}" type="slidenum">
              <a:rPr lang="en-IN" smtClean="0"/>
              <a:pPr/>
              <a:t>‹#›</a:t>
            </a:fld>
            <a:endParaRPr lang="en-IN"/>
          </a:p>
        </p:txBody>
      </p:sp>
    </p:spTree>
    <p:extLst>
      <p:ext uri="{BB962C8B-B14F-4D97-AF65-F5344CB8AC3E}">
        <p14:creationId xmlns="" xmlns:p14="http://schemas.microsoft.com/office/powerpoint/2010/main" val="2658656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xml"/><Relationship Id="rId7" Type="http://schemas.openxmlformats.org/officeDocument/2006/relationships/image" Target="../media/image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37.xml"/><Relationship Id="rId10" Type="http://schemas.openxmlformats.org/officeDocument/2006/relationships/hyperlink" Target="mailto:computer@darshan.ac.in" TargetMode="External"/><Relationship Id="rId4" Type="http://schemas.openxmlformats.org/officeDocument/2006/relationships/slideLayout" Target="../slideLayouts/slideLayout1.xml"/><Relationship Id="rId9"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www.chiragbhalodia.com/" TargetMode="Externa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hyperlink" Target="http://www.chiragbhalodia.com/" TargetMode="External"/><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10964"/>
            <a:ext cx="8889558" cy="386256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HTTP</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protocol defines how messages are formatted and transmitted and what actions the Web Server and browser should take in response to different commands.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you enter a URL in the browser, an HTTP command is sent to the Web server, and it transmits the requested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we open a website using a browser, a connection to the web server is opened, and the browser communicates with the server through HTTP and sends a request.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is carried over TCP/IP to communicate with the server. The server processes the browser's request and sends a response, and then the connection is closed.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Thus, the browser retrieves content from the server for the user.</a:t>
            </a:r>
          </a:p>
        </p:txBody>
      </p:sp>
      <p:pic>
        <p:nvPicPr>
          <p:cNvPr id="3074" name="Picture 2" descr="What is World Wide Web">
            <a:extLst>
              <a:ext uri="{FF2B5EF4-FFF2-40B4-BE49-F238E27FC236}">
                <a16:creationId xmlns="" xmlns:a16="http://schemas.microsoft.com/office/drawing/2014/main" id="{85CBCC99-5DBF-B902-DA1E-83DA88431B50}"/>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726141" y="3884237"/>
            <a:ext cx="2290638" cy="11106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18661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HTTP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1290362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53912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stands for hyper text transfer protocol.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a standard web transfer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transfer multimedia documents through HTML.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works with request response behavior.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supports two types of request: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Simple Request </a:t>
            </a:r>
            <a:r>
              <a:rPr lang="en-US" sz="1700" dirty="0">
                <a:latin typeface="Cambria" panose="02040503050406030204" pitchFamily="18" charset="0"/>
                <a:ea typeface="Cambria" panose="02040503050406030204" pitchFamily="18" charset="0"/>
              </a:rPr>
              <a:t>and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Full Request</a:t>
            </a:r>
            <a:r>
              <a:rPr lang="en-US" sz="1700" dirty="0">
                <a:latin typeface="Cambria" panose="02040503050406030204" pitchFamily="18" charset="0"/>
                <a:ea typeface="Cambria" panose="02040503050406030204" pitchFamily="18" charset="0"/>
              </a:rPr>
              <a:t>.</a:t>
            </a:r>
          </a:p>
        </p:txBody>
      </p:sp>
    </p:spTree>
    <p:extLst>
      <p:ext uri="{BB962C8B-B14F-4D97-AF65-F5344CB8AC3E}">
        <p14:creationId xmlns="" xmlns:p14="http://schemas.microsoft.com/office/powerpoint/2010/main" val="423371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150807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Simple Request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simple request is just a single GET line naming the page desired, without the protocol version.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response is just the raw page with no headers, no MIME, and no encoding.</a:t>
            </a:r>
          </a:p>
        </p:txBody>
      </p:sp>
      <p:pic>
        <p:nvPicPr>
          <p:cNvPr id="2" name="Picture 1">
            <a:extLst>
              <a:ext uri="{FF2B5EF4-FFF2-40B4-BE49-F238E27FC236}">
                <a16:creationId xmlns="" xmlns:a16="http://schemas.microsoft.com/office/drawing/2014/main" id="{3A94B153-D967-B870-6EEF-868CDEDE4C77}"/>
              </a:ext>
            </a:extLst>
          </p:cNvPr>
          <p:cNvPicPr>
            <a:picLocks noChangeAspect="1"/>
          </p:cNvPicPr>
          <p:nvPr/>
        </p:nvPicPr>
        <p:blipFill>
          <a:blip r:embed="rId6"/>
          <a:stretch>
            <a:fillRect/>
          </a:stretch>
        </p:blipFill>
        <p:spPr>
          <a:xfrm>
            <a:off x="869219" y="2499384"/>
            <a:ext cx="7132320" cy="2001053"/>
          </a:xfrm>
          <a:prstGeom prst="rect">
            <a:avLst/>
          </a:prstGeom>
        </p:spPr>
      </p:pic>
    </p:spTree>
    <p:extLst>
      <p:ext uri="{BB962C8B-B14F-4D97-AF65-F5344CB8AC3E}">
        <p14:creationId xmlns="" xmlns:p14="http://schemas.microsoft.com/office/powerpoint/2010/main" val="44742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55451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Full Request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Full request are indicated by the presence of the protocol version on the GET request line.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first word on the full request line is simply the name of the method to be executed on the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Full request contains the command, the page desired, and the protocol/version.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names are case sensitive, so, GET is a valid method but get is invalid.</a:t>
            </a:r>
          </a:p>
        </p:txBody>
      </p:sp>
      <p:pic>
        <p:nvPicPr>
          <p:cNvPr id="2" name="Picture 1">
            <a:extLst>
              <a:ext uri="{FF2B5EF4-FFF2-40B4-BE49-F238E27FC236}">
                <a16:creationId xmlns="" xmlns:a16="http://schemas.microsoft.com/office/drawing/2014/main" id="{B611F3EF-EE6C-180C-9DC1-03ADB344D0C4}"/>
              </a:ext>
            </a:extLst>
          </p:cNvPr>
          <p:cNvPicPr>
            <a:picLocks noChangeAspect="1"/>
          </p:cNvPicPr>
          <p:nvPr/>
        </p:nvPicPr>
        <p:blipFill>
          <a:blip r:embed="rId6"/>
          <a:stretch>
            <a:fillRect/>
          </a:stretch>
        </p:blipFill>
        <p:spPr>
          <a:xfrm>
            <a:off x="1262432" y="3368386"/>
            <a:ext cx="6122504" cy="1582391"/>
          </a:xfrm>
          <a:prstGeom prst="rect">
            <a:avLst/>
          </a:prstGeom>
        </p:spPr>
      </p:pic>
    </p:spTree>
    <p:extLst>
      <p:ext uri="{BB962C8B-B14F-4D97-AF65-F5344CB8AC3E}">
        <p14:creationId xmlns="" xmlns:p14="http://schemas.microsoft.com/office/powerpoint/2010/main" val="1849004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8823050" cy="12310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uses the services of TCP. HTTP is a stateless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client initialize the transaction by sending a request message. The server replies by sending a response.</a:t>
            </a:r>
          </a:p>
        </p:txBody>
      </p:sp>
      <p:grpSp>
        <p:nvGrpSpPr>
          <p:cNvPr id="6" name="Group 5">
            <a:extLst>
              <a:ext uri="{FF2B5EF4-FFF2-40B4-BE49-F238E27FC236}">
                <a16:creationId xmlns="" xmlns:a16="http://schemas.microsoft.com/office/drawing/2014/main" id="{CD64FDE2-2C35-1B65-82E1-27D392390E93}"/>
              </a:ext>
            </a:extLst>
          </p:cNvPr>
          <p:cNvGrpSpPr/>
          <p:nvPr/>
        </p:nvGrpSpPr>
        <p:grpSpPr>
          <a:xfrm>
            <a:off x="1427509" y="2157648"/>
            <a:ext cx="6281531" cy="2802832"/>
            <a:chOff x="1427509" y="2157648"/>
            <a:chExt cx="6281531" cy="2802832"/>
          </a:xfrm>
        </p:grpSpPr>
        <p:grpSp>
          <p:nvGrpSpPr>
            <p:cNvPr id="4" name="Group 3">
              <a:extLst>
                <a:ext uri="{FF2B5EF4-FFF2-40B4-BE49-F238E27FC236}">
                  <a16:creationId xmlns="" xmlns:a16="http://schemas.microsoft.com/office/drawing/2014/main" id="{C0B7BA81-DDA2-309E-6463-35EB3BE5170F}"/>
                </a:ext>
              </a:extLst>
            </p:cNvPr>
            <p:cNvGrpSpPr/>
            <p:nvPr/>
          </p:nvGrpSpPr>
          <p:grpSpPr>
            <a:xfrm>
              <a:off x="1427509" y="2157648"/>
              <a:ext cx="6281531" cy="2802832"/>
              <a:chOff x="1427509" y="2157648"/>
              <a:chExt cx="6281531" cy="2802832"/>
            </a:xfrm>
          </p:grpSpPr>
          <p:pic>
            <p:nvPicPr>
              <p:cNvPr id="2" name="Picture 1">
                <a:extLst>
                  <a:ext uri="{FF2B5EF4-FFF2-40B4-BE49-F238E27FC236}">
                    <a16:creationId xmlns="" xmlns:a16="http://schemas.microsoft.com/office/drawing/2014/main" id="{E9DB1050-13C0-A57E-A06A-CCC5E6AC9661}"/>
                  </a:ext>
                </a:extLst>
              </p:cNvPr>
              <p:cNvPicPr>
                <a:picLocks noChangeAspect="1"/>
              </p:cNvPicPr>
              <p:nvPr/>
            </p:nvPicPr>
            <p:blipFill>
              <a:blip r:embed="rId6"/>
              <a:stretch>
                <a:fillRect/>
              </a:stretch>
            </p:blipFill>
            <p:spPr>
              <a:xfrm>
                <a:off x="1427509" y="2157648"/>
                <a:ext cx="6281531" cy="2802832"/>
              </a:xfrm>
              <a:prstGeom prst="rect">
                <a:avLst/>
              </a:prstGeom>
            </p:spPr>
          </p:pic>
          <p:sp>
            <p:nvSpPr>
              <p:cNvPr id="3" name="Rectangle 2">
                <a:extLst>
                  <a:ext uri="{FF2B5EF4-FFF2-40B4-BE49-F238E27FC236}">
                    <a16:creationId xmlns="" xmlns:a16="http://schemas.microsoft.com/office/drawing/2014/main" id="{FC7CCAFC-F7D5-5B60-433A-63706C0842DE}"/>
                  </a:ext>
                </a:extLst>
              </p:cNvPr>
              <p:cNvSpPr/>
              <p:nvPr/>
            </p:nvSpPr>
            <p:spPr>
              <a:xfrm>
                <a:off x="1675170" y="4180114"/>
                <a:ext cx="769257" cy="312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panose="02040503050406030204" pitchFamily="18" charset="0"/>
                    <a:ea typeface="Cambria" panose="02040503050406030204" pitchFamily="18" charset="0"/>
                  </a:rPr>
                  <a:t>Client</a:t>
                </a:r>
              </a:p>
            </p:txBody>
          </p:sp>
        </p:grpSp>
        <p:sp>
          <p:nvSpPr>
            <p:cNvPr id="5" name="Rectangle 4">
              <a:extLst>
                <a:ext uri="{FF2B5EF4-FFF2-40B4-BE49-F238E27FC236}">
                  <a16:creationId xmlns="" xmlns:a16="http://schemas.microsoft.com/office/drawing/2014/main" id="{597113AC-0435-2166-7CFB-8478A505E2BE}"/>
                </a:ext>
              </a:extLst>
            </p:cNvPr>
            <p:cNvSpPr/>
            <p:nvPr/>
          </p:nvSpPr>
          <p:spPr>
            <a:xfrm>
              <a:off x="6842255" y="4149073"/>
              <a:ext cx="769257" cy="312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panose="02040503050406030204" pitchFamily="18" charset="0"/>
                  <a:ea typeface="Cambria" panose="02040503050406030204" pitchFamily="18" charset="0"/>
                </a:rPr>
                <a:t>Server</a:t>
              </a:r>
            </a:p>
          </p:txBody>
        </p:sp>
      </p:grpSp>
    </p:spTree>
    <p:extLst>
      <p:ext uri="{BB962C8B-B14F-4D97-AF65-F5344CB8AC3E}">
        <p14:creationId xmlns="" xmlns:p14="http://schemas.microsoft.com/office/powerpoint/2010/main" val="2974920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8823050" cy="12310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messages are two types: 1. Request 2. Response.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Both message used same format. Request message consist of a request line, headers and a body. Figure shows request message.</a:t>
            </a:r>
          </a:p>
        </p:txBody>
      </p:sp>
      <p:pic>
        <p:nvPicPr>
          <p:cNvPr id="3" name="Picture 2">
            <a:extLst>
              <a:ext uri="{FF2B5EF4-FFF2-40B4-BE49-F238E27FC236}">
                <a16:creationId xmlns="" xmlns:a16="http://schemas.microsoft.com/office/drawing/2014/main" id="{18E79047-876E-E09D-A255-031E414AD2DB}"/>
              </a:ext>
            </a:extLst>
          </p:cNvPr>
          <p:cNvPicPr>
            <a:picLocks noChangeAspect="1"/>
          </p:cNvPicPr>
          <p:nvPr/>
        </p:nvPicPr>
        <p:blipFill>
          <a:blip r:embed="rId6"/>
          <a:stretch>
            <a:fillRect/>
          </a:stretch>
        </p:blipFill>
        <p:spPr>
          <a:xfrm>
            <a:off x="1754901" y="2468074"/>
            <a:ext cx="1632356" cy="1899190"/>
          </a:xfrm>
          <a:prstGeom prst="rect">
            <a:avLst/>
          </a:prstGeom>
        </p:spPr>
      </p:pic>
      <p:pic>
        <p:nvPicPr>
          <p:cNvPr id="9" name="Picture 8">
            <a:extLst>
              <a:ext uri="{FF2B5EF4-FFF2-40B4-BE49-F238E27FC236}">
                <a16:creationId xmlns="" xmlns:a16="http://schemas.microsoft.com/office/drawing/2014/main" id="{41E501FA-B1BE-E433-C22B-79363F3E5B88}"/>
              </a:ext>
            </a:extLst>
          </p:cNvPr>
          <p:cNvPicPr>
            <a:picLocks noChangeAspect="1"/>
          </p:cNvPicPr>
          <p:nvPr/>
        </p:nvPicPr>
        <p:blipFill>
          <a:blip r:embed="rId7"/>
          <a:stretch>
            <a:fillRect/>
          </a:stretch>
        </p:blipFill>
        <p:spPr>
          <a:xfrm>
            <a:off x="5205768" y="2468074"/>
            <a:ext cx="1632356" cy="1899190"/>
          </a:xfrm>
          <a:prstGeom prst="rect">
            <a:avLst/>
          </a:prstGeom>
        </p:spPr>
      </p:pic>
      <p:sp>
        <p:nvSpPr>
          <p:cNvPr id="10" name="TextBox 9">
            <a:extLst>
              <a:ext uri="{FF2B5EF4-FFF2-40B4-BE49-F238E27FC236}">
                <a16:creationId xmlns="" xmlns:a16="http://schemas.microsoft.com/office/drawing/2014/main" id="{074EA39D-E55A-440C-E445-B39828D91310}"/>
              </a:ext>
            </a:extLst>
          </p:cNvPr>
          <p:cNvSpPr txBox="1"/>
          <p:nvPr/>
        </p:nvSpPr>
        <p:spPr>
          <a:xfrm>
            <a:off x="1456831" y="4418858"/>
            <a:ext cx="2228495" cy="276999"/>
          </a:xfrm>
          <a:prstGeom prst="rect">
            <a:avLst/>
          </a:prstGeom>
          <a:noFill/>
        </p:spPr>
        <p:txBody>
          <a:bodyPr wrap="none" rtlCol="0">
            <a:spAutoFit/>
          </a:bodyPr>
          <a:lstStyle/>
          <a:p>
            <a:pPr algn="ctr"/>
            <a:r>
              <a:rPr lang="en-IN" sz="1200" dirty="0">
                <a:latin typeface="Cambria" panose="02040503050406030204" pitchFamily="18" charset="0"/>
                <a:ea typeface="Cambria" panose="02040503050406030204" pitchFamily="18" charset="0"/>
              </a:rPr>
              <a:t>Fig. Format of request message</a:t>
            </a:r>
          </a:p>
        </p:txBody>
      </p:sp>
      <p:sp>
        <p:nvSpPr>
          <p:cNvPr id="11" name="TextBox 10">
            <a:extLst>
              <a:ext uri="{FF2B5EF4-FFF2-40B4-BE49-F238E27FC236}">
                <a16:creationId xmlns="" xmlns:a16="http://schemas.microsoft.com/office/drawing/2014/main" id="{068A4324-3C3E-8462-69F6-FBDA6FD43A54}"/>
              </a:ext>
            </a:extLst>
          </p:cNvPr>
          <p:cNvSpPr txBox="1"/>
          <p:nvPr/>
        </p:nvSpPr>
        <p:spPr>
          <a:xfrm>
            <a:off x="4858807" y="4418857"/>
            <a:ext cx="2326279" cy="276999"/>
          </a:xfrm>
          <a:prstGeom prst="rect">
            <a:avLst/>
          </a:prstGeom>
          <a:noFill/>
        </p:spPr>
        <p:txBody>
          <a:bodyPr wrap="none" rtlCol="0">
            <a:spAutoFit/>
          </a:bodyPr>
          <a:lstStyle/>
          <a:p>
            <a:pPr algn="ctr"/>
            <a:r>
              <a:rPr lang="en-IN" sz="1200" dirty="0">
                <a:latin typeface="Cambria" panose="02040503050406030204" pitchFamily="18" charset="0"/>
                <a:ea typeface="Cambria" panose="02040503050406030204" pitchFamily="18" charset="0"/>
              </a:rPr>
              <a:t>Fig. Format of response message</a:t>
            </a:r>
          </a:p>
        </p:txBody>
      </p:sp>
    </p:spTree>
    <p:extLst>
      <p:ext uri="{BB962C8B-B14F-4D97-AF65-F5344CB8AC3E}">
        <p14:creationId xmlns="" xmlns:p14="http://schemas.microsoft.com/office/powerpoint/2010/main" val="2357355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6583680" cy="266223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Ø"/>
            </a:pPr>
            <a:r>
              <a:rPr lang="en-US" sz="1700" b="1" dirty="0">
                <a:latin typeface="Cambria" panose="02040503050406030204" pitchFamily="18" charset="0"/>
                <a:ea typeface="Cambria" panose="02040503050406030204" pitchFamily="18" charset="0"/>
              </a:rPr>
              <a:t>Request Message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Request line defines 3 elements: Request type, URL, http version</a:t>
            </a:r>
          </a:p>
          <a:p>
            <a:pPr marL="271463" lvl="2" indent="-200025" algn="just" fontAlgn="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fontAlgn="t">
              <a:buFont typeface="Arial" panose="020B0604020202020204" pitchFamily="34" charset="0"/>
              <a:buChar char="•"/>
            </a:pPr>
            <a:r>
              <a:rPr lang="en-US" sz="1600" b="1" dirty="0">
                <a:latin typeface="Cambria" panose="02040503050406030204" pitchFamily="18" charset="0"/>
                <a:ea typeface="Cambria" panose="02040503050406030204" pitchFamily="18" charset="0"/>
              </a:rPr>
              <a:t>Request Type: </a:t>
            </a:r>
            <a:r>
              <a:rPr lang="en-IN" sz="1600" dirty="0">
                <a:latin typeface="Cambria" panose="02040503050406030204" pitchFamily="18" charset="0"/>
                <a:ea typeface="Cambria" panose="02040503050406030204" pitchFamily="18" charset="0"/>
              </a:rPr>
              <a:t>It categorizes the request message into several methods for HTTP version 1.1.</a:t>
            </a:r>
          </a:p>
          <a:p>
            <a:pPr marL="269875" lvl="2" algn="just" fontAlgn="t"/>
            <a:r>
              <a:rPr lang="en-IN" sz="1600" dirty="0">
                <a:latin typeface="Cambria" panose="02040503050406030204" pitchFamily="18" charset="0"/>
                <a:ea typeface="Cambria" panose="02040503050406030204" pitchFamily="18" charset="0"/>
              </a:rPr>
              <a:t>i.e., GET, POST, DELETE, PUT, COPY, MOVE, LINK, UNLINK</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URL: </a:t>
            </a:r>
            <a:r>
              <a:rPr lang="en-US" sz="1600" dirty="0">
                <a:latin typeface="Cambria" panose="02040503050406030204" pitchFamily="18" charset="0"/>
                <a:ea typeface="Cambria" panose="02040503050406030204" pitchFamily="18" charset="0"/>
              </a:rPr>
              <a:t>URL is path of webpage.</a:t>
            </a:r>
          </a:p>
          <a:p>
            <a:pPr marL="271463"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HTTP Version: </a:t>
            </a:r>
            <a:r>
              <a:rPr lang="en-US" sz="1600" dirty="0">
                <a:latin typeface="Cambria" panose="02040503050406030204" pitchFamily="18" charset="0"/>
                <a:ea typeface="Cambria" panose="02040503050406030204" pitchFamily="18" charset="0"/>
              </a:rPr>
              <a:t>Here http version is 1.1</a:t>
            </a:r>
          </a:p>
        </p:txBody>
      </p:sp>
      <p:pic>
        <p:nvPicPr>
          <p:cNvPr id="3" name="Picture 2">
            <a:extLst>
              <a:ext uri="{FF2B5EF4-FFF2-40B4-BE49-F238E27FC236}">
                <a16:creationId xmlns="" xmlns:a16="http://schemas.microsoft.com/office/drawing/2014/main" id="{18E79047-876E-E09D-A255-031E414AD2DB}"/>
              </a:ext>
            </a:extLst>
          </p:cNvPr>
          <p:cNvPicPr>
            <a:picLocks noChangeAspect="1"/>
          </p:cNvPicPr>
          <p:nvPr/>
        </p:nvPicPr>
        <p:blipFill>
          <a:blip r:embed="rId6"/>
          <a:stretch>
            <a:fillRect/>
          </a:stretch>
        </p:blipFill>
        <p:spPr>
          <a:xfrm>
            <a:off x="7205088" y="839992"/>
            <a:ext cx="1632356" cy="1899190"/>
          </a:xfrm>
          <a:prstGeom prst="rect">
            <a:avLst/>
          </a:prstGeom>
        </p:spPr>
      </p:pic>
      <p:sp>
        <p:nvSpPr>
          <p:cNvPr id="10" name="TextBox 9">
            <a:extLst>
              <a:ext uri="{FF2B5EF4-FFF2-40B4-BE49-F238E27FC236}">
                <a16:creationId xmlns="" xmlns:a16="http://schemas.microsoft.com/office/drawing/2014/main" id="{074EA39D-E55A-440C-E445-B39828D91310}"/>
              </a:ext>
            </a:extLst>
          </p:cNvPr>
          <p:cNvSpPr txBox="1"/>
          <p:nvPr/>
        </p:nvSpPr>
        <p:spPr>
          <a:xfrm>
            <a:off x="6836486" y="2790776"/>
            <a:ext cx="2369559" cy="276999"/>
          </a:xfrm>
          <a:prstGeom prst="rect">
            <a:avLst/>
          </a:prstGeom>
          <a:noFill/>
        </p:spPr>
        <p:txBody>
          <a:bodyPr wrap="none" rtlCol="0">
            <a:spAutoFit/>
          </a:bodyPr>
          <a:lstStyle/>
          <a:p>
            <a:pPr algn="ctr"/>
            <a:r>
              <a:rPr lang="en-IN" sz="1200" b="1" dirty="0">
                <a:latin typeface="Cambria" panose="02040503050406030204" pitchFamily="18" charset="0"/>
                <a:ea typeface="Cambria" panose="02040503050406030204" pitchFamily="18" charset="0"/>
              </a:rPr>
              <a:t>Fig. Format of request message</a:t>
            </a:r>
          </a:p>
        </p:txBody>
      </p:sp>
      <p:pic>
        <p:nvPicPr>
          <p:cNvPr id="14" name="Picture 13">
            <a:extLst>
              <a:ext uri="{FF2B5EF4-FFF2-40B4-BE49-F238E27FC236}">
                <a16:creationId xmlns="" xmlns:a16="http://schemas.microsoft.com/office/drawing/2014/main" id="{3FE6BFB1-61FC-0BAE-7182-325268EB571A}"/>
              </a:ext>
            </a:extLst>
          </p:cNvPr>
          <p:cNvPicPr>
            <a:picLocks noChangeAspect="1"/>
          </p:cNvPicPr>
          <p:nvPr/>
        </p:nvPicPr>
        <p:blipFill>
          <a:blip r:embed="rId7"/>
          <a:stretch>
            <a:fillRect/>
          </a:stretch>
        </p:blipFill>
        <p:spPr>
          <a:xfrm>
            <a:off x="3180522" y="3476108"/>
            <a:ext cx="5836257" cy="1618639"/>
          </a:xfrm>
          <a:prstGeom prst="rect">
            <a:avLst/>
          </a:prstGeom>
        </p:spPr>
      </p:pic>
    </p:spTree>
    <p:extLst>
      <p:ext uri="{BB962C8B-B14F-4D97-AF65-F5344CB8AC3E}">
        <p14:creationId xmlns="" xmlns:p14="http://schemas.microsoft.com/office/powerpoint/2010/main" val="2577426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6661612" cy="3077735"/>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Ø"/>
            </a:pPr>
            <a:r>
              <a:rPr lang="en-US" sz="1700" b="1" dirty="0">
                <a:latin typeface="Cambria" panose="02040503050406030204" pitchFamily="18" charset="0"/>
                <a:ea typeface="Cambria" panose="02040503050406030204" pitchFamily="18" charset="0"/>
              </a:rPr>
              <a:t>Response Message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Once the server receives an HTTP request from the client, it returns an HTTP response.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Status Line: HTTP/1.1    200    OK</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Status Code:</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200 OK : Request succeeded.</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301 Moved Permanently : Requested object moved</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400 Bad Request : Request message not understood by server</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404 Not Found : Requested document not found on this server</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505 HTTP Version Not Supported : Requested http version not support</a:t>
            </a:r>
          </a:p>
        </p:txBody>
      </p:sp>
      <p:pic>
        <p:nvPicPr>
          <p:cNvPr id="2" name="Picture 1">
            <a:extLst>
              <a:ext uri="{FF2B5EF4-FFF2-40B4-BE49-F238E27FC236}">
                <a16:creationId xmlns="" xmlns:a16="http://schemas.microsoft.com/office/drawing/2014/main" id="{5AAECB3C-DC95-E568-2624-EEA9FE7DA7C6}"/>
              </a:ext>
            </a:extLst>
          </p:cNvPr>
          <p:cNvPicPr>
            <a:picLocks noChangeAspect="1"/>
          </p:cNvPicPr>
          <p:nvPr/>
        </p:nvPicPr>
        <p:blipFill>
          <a:blip r:embed="rId6"/>
          <a:stretch>
            <a:fillRect/>
          </a:stretch>
        </p:blipFill>
        <p:spPr>
          <a:xfrm>
            <a:off x="7145995" y="779251"/>
            <a:ext cx="1632356" cy="1899190"/>
          </a:xfrm>
          <a:prstGeom prst="rect">
            <a:avLst/>
          </a:prstGeom>
        </p:spPr>
      </p:pic>
      <p:sp>
        <p:nvSpPr>
          <p:cNvPr id="4" name="TextBox 3">
            <a:extLst>
              <a:ext uri="{FF2B5EF4-FFF2-40B4-BE49-F238E27FC236}">
                <a16:creationId xmlns="" xmlns:a16="http://schemas.microsoft.com/office/drawing/2014/main" id="{679C8772-DC31-5BC0-B059-F83058FAE7B8}"/>
              </a:ext>
            </a:extLst>
          </p:cNvPr>
          <p:cNvSpPr txBox="1"/>
          <p:nvPr/>
        </p:nvSpPr>
        <p:spPr>
          <a:xfrm>
            <a:off x="6725296" y="2730034"/>
            <a:ext cx="2473755" cy="276999"/>
          </a:xfrm>
          <a:prstGeom prst="rect">
            <a:avLst/>
          </a:prstGeom>
          <a:noFill/>
        </p:spPr>
        <p:txBody>
          <a:bodyPr wrap="none" rtlCol="0">
            <a:spAutoFit/>
          </a:bodyPr>
          <a:lstStyle/>
          <a:p>
            <a:pPr algn="ctr"/>
            <a:r>
              <a:rPr lang="en-IN" sz="1200" b="1" dirty="0">
                <a:latin typeface="Cambria" panose="02040503050406030204" pitchFamily="18" charset="0"/>
                <a:ea typeface="Cambria" panose="02040503050406030204" pitchFamily="18" charset="0"/>
              </a:rPr>
              <a:t>Fig. Format of response message</a:t>
            </a:r>
          </a:p>
        </p:txBody>
      </p:sp>
      <p:pic>
        <p:nvPicPr>
          <p:cNvPr id="6" name="Picture 5">
            <a:extLst>
              <a:ext uri="{FF2B5EF4-FFF2-40B4-BE49-F238E27FC236}">
                <a16:creationId xmlns="" xmlns:a16="http://schemas.microsoft.com/office/drawing/2014/main" id="{B0BDD7CC-5EE5-20A1-8223-946E8BED4E9C}"/>
              </a:ext>
            </a:extLst>
          </p:cNvPr>
          <p:cNvPicPr>
            <a:picLocks noChangeAspect="1"/>
          </p:cNvPicPr>
          <p:nvPr/>
        </p:nvPicPr>
        <p:blipFill>
          <a:blip r:embed="rId7"/>
          <a:stretch>
            <a:fillRect/>
          </a:stretch>
        </p:blipFill>
        <p:spPr>
          <a:xfrm>
            <a:off x="4206241" y="3673503"/>
            <a:ext cx="4802588" cy="1415778"/>
          </a:xfrm>
          <a:prstGeom prst="rect">
            <a:avLst/>
          </a:prstGeom>
        </p:spPr>
      </p:pic>
    </p:spTree>
    <p:extLst>
      <p:ext uri="{BB962C8B-B14F-4D97-AF65-F5344CB8AC3E}">
        <p14:creationId xmlns="" xmlns:p14="http://schemas.microsoft.com/office/powerpoint/2010/main" val="1017964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5FD38A8-6A85-4A91-8077-6ECBFAAFD764}"/>
              </a:ext>
            </a:extLst>
          </p:cNvPr>
          <p:cNvSpPr>
            <a:spLocks noGrp="1"/>
          </p:cNvSpPr>
          <p:nvPr>
            <p:ph idx="1"/>
          </p:nvPr>
        </p:nvSpPr>
        <p:spPr>
          <a:xfrm>
            <a:off x="73984" y="2323104"/>
            <a:ext cx="4094018" cy="2326175"/>
          </a:xfrm>
        </p:spPr>
        <p:txBody>
          <a:bodyPr>
            <a:normAutofit fontScale="92500"/>
          </a:bodyPr>
          <a:lstStyle/>
          <a:p>
            <a:pPr marL="197644" lvl="1" indent="-197644" algn="just" fontAlgn="t"/>
            <a:r>
              <a:rPr lang="en-IN" sz="1650" dirty="0">
                <a:solidFill>
                  <a:schemeClr val="tx1"/>
                </a:solidFill>
                <a:latin typeface="Cambria" panose="02040503050406030204" pitchFamily="18" charset="0"/>
                <a:ea typeface="Cambria" panose="02040503050406030204" pitchFamily="18" charset="0"/>
                <a:cs typeface="Times New Roman" pitchFamily="18" charset="0"/>
              </a:rPr>
              <a:t>A four different header are used:</a:t>
            </a:r>
          </a:p>
          <a:p>
            <a:pPr marL="0" lvl="1" indent="0" algn="just" fontAlgn="t">
              <a:buNone/>
            </a:pPr>
            <a:endParaRPr lang="en-IN" sz="1650" dirty="0">
              <a:solidFill>
                <a:schemeClr val="tx1"/>
              </a:solidFill>
              <a:latin typeface="Cambria" panose="02040503050406030204" pitchFamily="18" charset="0"/>
              <a:ea typeface="Cambria" panose="02040503050406030204" pitchFamily="18" charset="0"/>
              <a:cs typeface="Times New Roman" pitchFamily="18" charset="0"/>
            </a:endParaRP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general header</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response header (in response message)</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entity header</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request header (in request message)</a:t>
            </a:r>
          </a:p>
          <a:p>
            <a:pPr marL="134540" lvl="1" indent="0" algn="just" fontAlgn="t">
              <a:buNone/>
            </a:pPr>
            <a:endParaRPr lang="en-IN" sz="1650" dirty="0">
              <a:solidFill>
                <a:schemeClr val="tx1"/>
              </a:solidFill>
              <a:latin typeface="Cambria" panose="02040503050406030204" pitchFamily="18" charset="0"/>
              <a:ea typeface="Cambria" panose="02040503050406030204" pitchFamily="18" charset="0"/>
              <a:cs typeface="Times New Roman" pitchFamily="18" charset="0"/>
            </a:endParaRPr>
          </a:p>
          <a:p>
            <a:pPr marL="197644" lvl="1" indent="-197644" algn="just" fontAlgn="t"/>
            <a:r>
              <a:rPr lang="en-IN" sz="1650" dirty="0">
                <a:solidFill>
                  <a:schemeClr val="tx1"/>
                </a:solidFill>
                <a:latin typeface="Cambria" panose="02040503050406030204" pitchFamily="18" charset="0"/>
                <a:ea typeface="Cambria" panose="02040503050406030204" pitchFamily="18" charset="0"/>
                <a:cs typeface="Times New Roman" pitchFamily="18" charset="0"/>
              </a:rPr>
              <a:t>Header can be one or more header lines.</a:t>
            </a:r>
          </a:p>
        </p:txBody>
      </p:sp>
      <p:sp>
        <p:nvSpPr>
          <p:cNvPr id="6" name="Title 1">
            <a:extLst>
              <a:ext uri="{FF2B5EF4-FFF2-40B4-BE49-F238E27FC236}">
                <a16:creationId xmlns="" xmlns:a16="http://schemas.microsoft.com/office/drawing/2014/main" id="{F98C21AD-0CE5-494F-844F-63EE1E6424CA}"/>
              </a:ext>
            </a:extLst>
          </p:cNvPr>
          <p:cNvSpPr>
            <a:spLocks noGrp="1"/>
          </p:cNvSpPr>
          <p:nvPr>
            <p:ph type="title"/>
          </p:nvPr>
        </p:nvSpPr>
        <p:spPr>
          <a:xfrm>
            <a:off x="0" y="1"/>
            <a:ext cx="9144000" cy="477981"/>
          </a:xfrm>
        </p:spPr>
        <p:txBody>
          <a:bodyPr>
            <a:normAutofit fontScale="90000"/>
          </a:bodyPr>
          <a:lstStyle/>
          <a:p>
            <a:pPr algn="ctr"/>
            <a:r>
              <a:rPr lang="en-US" sz="3000" b="1" dirty="0">
                <a:latin typeface="Cambria" panose="02040503050406030204" pitchFamily="18" charset="0"/>
                <a:ea typeface="Cambria" panose="02040503050406030204" pitchFamily="18" charset="0"/>
              </a:rPr>
              <a:t>HTTP Header</a:t>
            </a:r>
            <a:endParaRPr lang="en-IN" sz="3000" b="1" dirty="0">
              <a:latin typeface="Cambria" panose="02040503050406030204" pitchFamily="18" charset="0"/>
              <a:ea typeface="Cambria" panose="02040503050406030204" pitchFamily="18" charset="0"/>
            </a:endParaRPr>
          </a:p>
        </p:txBody>
      </p:sp>
      <p:sp>
        <p:nvSpPr>
          <p:cNvPr id="33" name="Rectangle 32">
            <a:extLst>
              <a:ext uri="{FF2B5EF4-FFF2-40B4-BE49-F238E27FC236}">
                <a16:creationId xmlns="" xmlns:a16="http://schemas.microsoft.com/office/drawing/2014/main" id="{1186DF77-0A2D-4492-97ED-BF35C473FD7F}"/>
              </a:ext>
            </a:extLst>
          </p:cNvPr>
          <p:cNvSpPr/>
          <p:nvPr/>
        </p:nvSpPr>
        <p:spPr>
          <a:xfrm>
            <a:off x="5527969" y="2462581"/>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Content-Length : 200</a:t>
            </a:r>
            <a:endParaRPr lang="en-IN" sz="1050" dirty="0">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 xmlns:a16="http://schemas.microsoft.com/office/drawing/2014/main" id="{93511B76-8FFD-4436-95C3-7B0D1E64C9A8}"/>
              </a:ext>
            </a:extLst>
          </p:cNvPr>
          <p:cNvSpPr/>
          <p:nvPr/>
        </p:nvSpPr>
        <p:spPr>
          <a:xfrm>
            <a:off x="4366801" y="516208"/>
            <a:ext cx="1161166"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Status Line</a:t>
            </a:r>
            <a:endParaRPr lang="en-IN" sz="1500" b="1" dirty="0">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 xmlns:a16="http://schemas.microsoft.com/office/drawing/2014/main" id="{E2E6339C-3B57-4145-90B1-1444C2D8A594}"/>
              </a:ext>
            </a:extLst>
          </p:cNvPr>
          <p:cNvSpPr/>
          <p:nvPr/>
        </p:nvSpPr>
        <p:spPr>
          <a:xfrm>
            <a:off x="5527967" y="521513"/>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HTTP/1.1  200  OK</a:t>
            </a:r>
            <a:endParaRPr lang="en-IN" sz="1500" b="1" dirty="0">
              <a:latin typeface="Cambria" panose="02040503050406030204" pitchFamily="18" charset="0"/>
              <a:ea typeface="Cambria" panose="02040503050406030204" pitchFamily="18" charset="0"/>
            </a:endParaRPr>
          </a:p>
        </p:txBody>
      </p:sp>
      <p:sp>
        <p:nvSpPr>
          <p:cNvPr id="46" name="Rectangle 45">
            <a:extLst>
              <a:ext uri="{FF2B5EF4-FFF2-40B4-BE49-F238E27FC236}">
                <a16:creationId xmlns="" xmlns:a16="http://schemas.microsoft.com/office/drawing/2014/main" id="{19521C04-B0E3-4674-8F2C-7A3D402210FD}"/>
              </a:ext>
            </a:extLst>
          </p:cNvPr>
          <p:cNvSpPr/>
          <p:nvPr/>
        </p:nvSpPr>
        <p:spPr>
          <a:xfrm>
            <a:off x="5527967" y="84332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Date : Wed, 11 Aug 2021 13:00:13 GMT </a:t>
            </a:r>
            <a:endParaRPr lang="en-IN" sz="1050" dirty="0">
              <a:latin typeface="Cambria" panose="02040503050406030204" pitchFamily="18" charset="0"/>
              <a:ea typeface="Cambria" panose="02040503050406030204" pitchFamily="18" charset="0"/>
            </a:endParaRPr>
          </a:p>
        </p:txBody>
      </p:sp>
      <p:sp>
        <p:nvSpPr>
          <p:cNvPr id="47" name="Rectangle 46">
            <a:extLst>
              <a:ext uri="{FF2B5EF4-FFF2-40B4-BE49-F238E27FC236}">
                <a16:creationId xmlns="" xmlns:a16="http://schemas.microsoft.com/office/drawing/2014/main" id="{087CE486-7DDD-49E3-9814-9D952DA14553}"/>
              </a:ext>
            </a:extLst>
          </p:cNvPr>
          <p:cNvSpPr/>
          <p:nvPr/>
        </p:nvSpPr>
        <p:spPr>
          <a:xfrm>
            <a:off x="5527967" y="1168582"/>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Connection : Close</a:t>
            </a:r>
            <a:endParaRPr lang="en-IN" sz="1050" dirty="0">
              <a:latin typeface="Cambria" panose="02040503050406030204" pitchFamily="18" charset="0"/>
              <a:ea typeface="Cambria" panose="02040503050406030204" pitchFamily="18" charset="0"/>
            </a:endParaRPr>
          </a:p>
        </p:txBody>
      </p:sp>
      <p:sp>
        <p:nvSpPr>
          <p:cNvPr id="48" name="Rectangle 47">
            <a:extLst>
              <a:ext uri="{FF2B5EF4-FFF2-40B4-BE49-F238E27FC236}">
                <a16:creationId xmlns="" xmlns:a16="http://schemas.microsoft.com/office/drawing/2014/main" id="{218062AC-88BE-454E-AE2F-411EE54E6EAA}"/>
              </a:ext>
            </a:extLst>
          </p:cNvPr>
          <p:cNvSpPr/>
          <p:nvPr/>
        </p:nvSpPr>
        <p:spPr>
          <a:xfrm>
            <a:off x="5527967" y="149025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Server : Apache / 1.3.27</a:t>
            </a:r>
            <a:endParaRPr lang="en-IN" sz="1050" dirty="0">
              <a:latin typeface="Cambria" panose="02040503050406030204" pitchFamily="18" charset="0"/>
              <a:ea typeface="Cambria" panose="02040503050406030204" pitchFamily="18" charset="0"/>
            </a:endParaRPr>
          </a:p>
        </p:txBody>
      </p:sp>
      <p:sp>
        <p:nvSpPr>
          <p:cNvPr id="49" name="Rectangle 48">
            <a:extLst>
              <a:ext uri="{FF2B5EF4-FFF2-40B4-BE49-F238E27FC236}">
                <a16:creationId xmlns="" xmlns:a16="http://schemas.microsoft.com/office/drawing/2014/main" id="{F43D5EEF-0883-489C-B915-6AA36512D92E}"/>
              </a:ext>
            </a:extLst>
          </p:cNvPr>
          <p:cNvSpPr/>
          <p:nvPr/>
        </p:nvSpPr>
        <p:spPr>
          <a:xfrm>
            <a:off x="5527967" y="1815512"/>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Accept-Ranges : bytes</a:t>
            </a:r>
            <a:endParaRPr lang="en-IN" sz="1050" dirty="0">
              <a:latin typeface="Cambria" panose="02040503050406030204" pitchFamily="18" charset="0"/>
              <a:ea typeface="Cambria" panose="02040503050406030204" pitchFamily="18" charset="0"/>
            </a:endParaRPr>
          </a:p>
        </p:txBody>
      </p:sp>
      <p:sp>
        <p:nvSpPr>
          <p:cNvPr id="50" name="Rectangle 49">
            <a:extLst>
              <a:ext uri="{FF2B5EF4-FFF2-40B4-BE49-F238E27FC236}">
                <a16:creationId xmlns="" xmlns:a16="http://schemas.microsoft.com/office/drawing/2014/main" id="{AE329D95-CCB5-4D00-BAAE-39C16C178944}"/>
              </a:ext>
            </a:extLst>
          </p:cNvPr>
          <p:cNvSpPr/>
          <p:nvPr/>
        </p:nvSpPr>
        <p:spPr>
          <a:xfrm>
            <a:off x="5527967" y="2137326"/>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Content-Type : text/html</a:t>
            </a:r>
            <a:endParaRPr lang="en-IN" sz="1050" dirty="0">
              <a:latin typeface="Cambria" panose="02040503050406030204" pitchFamily="18" charset="0"/>
              <a:ea typeface="Cambria" panose="02040503050406030204" pitchFamily="18" charset="0"/>
            </a:endParaRPr>
          </a:p>
        </p:txBody>
      </p:sp>
      <p:sp>
        <p:nvSpPr>
          <p:cNvPr id="56" name="Rectangle 55">
            <a:extLst>
              <a:ext uri="{FF2B5EF4-FFF2-40B4-BE49-F238E27FC236}">
                <a16:creationId xmlns="" xmlns:a16="http://schemas.microsoft.com/office/drawing/2014/main" id="{0E44BEF8-2C6C-492F-9F07-E5F3EEC21F34}"/>
              </a:ext>
            </a:extLst>
          </p:cNvPr>
          <p:cNvSpPr/>
          <p:nvPr/>
        </p:nvSpPr>
        <p:spPr>
          <a:xfrm>
            <a:off x="5527966" y="2789701"/>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Last-Modified : 1 Aug 2021 13:00:13 GMT</a:t>
            </a:r>
            <a:endParaRPr lang="en-IN" sz="1050" dirty="0">
              <a:latin typeface="Cambria" panose="02040503050406030204" pitchFamily="18" charset="0"/>
              <a:ea typeface="Cambria" panose="02040503050406030204" pitchFamily="18" charset="0"/>
            </a:endParaRPr>
          </a:p>
        </p:txBody>
      </p:sp>
      <p:sp>
        <p:nvSpPr>
          <p:cNvPr id="57" name="Rectangle 56">
            <a:extLst>
              <a:ext uri="{FF2B5EF4-FFF2-40B4-BE49-F238E27FC236}">
                <a16:creationId xmlns="" xmlns:a16="http://schemas.microsoft.com/office/drawing/2014/main" id="{DFBF7A80-BE8F-4DD3-9859-5636CE35DEBD}"/>
              </a:ext>
            </a:extLst>
          </p:cNvPr>
          <p:cNvSpPr/>
          <p:nvPr/>
        </p:nvSpPr>
        <p:spPr>
          <a:xfrm>
            <a:off x="5527966" y="3105415"/>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endParaRPr lang="en-IN" sz="1050" dirty="0">
              <a:latin typeface="Cambria" panose="02040503050406030204" pitchFamily="18" charset="0"/>
              <a:ea typeface="Cambria" panose="02040503050406030204" pitchFamily="18" charset="0"/>
            </a:endParaRPr>
          </a:p>
        </p:txBody>
      </p:sp>
      <p:sp>
        <p:nvSpPr>
          <p:cNvPr id="58" name="Rectangle 57">
            <a:extLst>
              <a:ext uri="{FF2B5EF4-FFF2-40B4-BE49-F238E27FC236}">
                <a16:creationId xmlns="" xmlns:a16="http://schemas.microsoft.com/office/drawing/2014/main" id="{FF4C708C-5077-4360-B16F-38E585EEA7C3}"/>
              </a:ext>
            </a:extLst>
          </p:cNvPr>
          <p:cNvSpPr/>
          <p:nvPr/>
        </p:nvSpPr>
        <p:spPr>
          <a:xfrm>
            <a:off x="5527966" y="3424714"/>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&lt;html&gt;</a:t>
            </a:r>
            <a:endParaRPr lang="en-IN" sz="1050" dirty="0">
              <a:latin typeface="Cambria" panose="02040503050406030204" pitchFamily="18" charset="0"/>
              <a:ea typeface="Cambria" panose="02040503050406030204" pitchFamily="18" charset="0"/>
            </a:endParaRPr>
          </a:p>
        </p:txBody>
      </p:sp>
      <p:sp>
        <p:nvSpPr>
          <p:cNvPr id="59" name="Rectangle 58">
            <a:extLst>
              <a:ext uri="{FF2B5EF4-FFF2-40B4-BE49-F238E27FC236}">
                <a16:creationId xmlns="" xmlns:a16="http://schemas.microsoft.com/office/drawing/2014/main" id="{3357931E-0CB5-45C8-AECA-395E96CCE490}"/>
              </a:ext>
            </a:extLst>
          </p:cNvPr>
          <p:cNvSpPr/>
          <p:nvPr/>
        </p:nvSpPr>
        <p:spPr>
          <a:xfrm>
            <a:off x="5527966" y="374368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&lt;head&gt;</a:t>
            </a:r>
            <a:endParaRPr lang="en-IN" sz="1050" dirty="0">
              <a:latin typeface="Cambria" panose="02040503050406030204" pitchFamily="18" charset="0"/>
              <a:ea typeface="Cambria" panose="02040503050406030204" pitchFamily="18" charset="0"/>
            </a:endParaRPr>
          </a:p>
        </p:txBody>
      </p:sp>
      <p:sp>
        <p:nvSpPr>
          <p:cNvPr id="60" name="Rectangle 59">
            <a:extLst>
              <a:ext uri="{FF2B5EF4-FFF2-40B4-BE49-F238E27FC236}">
                <a16:creationId xmlns="" xmlns:a16="http://schemas.microsoft.com/office/drawing/2014/main" id="{505941E7-A60D-4211-B196-04BFBDA411D8}"/>
              </a:ext>
            </a:extLst>
          </p:cNvPr>
          <p:cNvSpPr/>
          <p:nvPr/>
        </p:nvSpPr>
        <p:spPr>
          <a:xfrm>
            <a:off x="5527966" y="4069354"/>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&lt;title&gt; Welcome to the India &lt;title&gt;</a:t>
            </a:r>
            <a:endParaRPr lang="en-IN" sz="1050" dirty="0">
              <a:latin typeface="Cambria" panose="02040503050406030204" pitchFamily="18" charset="0"/>
              <a:ea typeface="Cambria" panose="02040503050406030204" pitchFamily="18" charset="0"/>
            </a:endParaRPr>
          </a:p>
        </p:txBody>
      </p:sp>
      <p:sp>
        <p:nvSpPr>
          <p:cNvPr id="61" name="Rectangle 60">
            <a:extLst>
              <a:ext uri="{FF2B5EF4-FFF2-40B4-BE49-F238E27FC236}">
                <a16:creationId xmlns="" xmlns:a16="http://schemas.microsoft.com/office/drawing/2014/main" id="{ADCF6645-CE3F-4703-AF44-EF7ECD474810}"/>
              </a:ext>
            </a:extLst>
          </p:cNvPr>
          <p:cNvSpPr/>
          <p:nvPr/>
        </p:nvSpPr>
        <p:spPr>
          <a:xfrm>
            <a:off x="5527966" y="439391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&lt;/head&gt;</a:t>
            </a:r>
            <a:endParaRPr lang="en-IN" sz="1050" dirty="0">
              <a:latin typeface="Cambria" panose="02040503050406030204" pitchFamily="18" charset="0"/>
              <a:ea typeface="Cambria" panose="02040503050406030204" pitchFamily="18" charset="0"/>
            </a:endParaRPr>
          </a:p>
        </p:txBody>
      </p:sp>
      <p:sp>
        <p:nvSpPr>
          <p:cNvPr id="66" name="Rectangle 65">
            <a:extLst>
              <a:ext uri="{FF2B5EF4-FFF2-40B4-BE49-F238E27FC236}">
                <a16:creationId xmlns="" xmlns:a16="http://schemas.microsoft.com/office/drawing/2014/main" id="{1EFECD64-654A-40C8-8B83-B681ACFDB031}"/>
              </a:ext>
            </a:extLst>
          </p:cNvPr>
          <p:cNvSpPr/>
          <p:nvPr/>
        </p:nvSpPr>
        <p:spPr>
          <a:xfrm>
            <a:off x="5527966" y="471838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&lt;body&gt;</a:t>
            </a:r>
            <a:endParaRPr lang="en-IN" sz="1050" dirty="0">
              <a:latin typeface="Cambria" panose="02040503050406030204" pitchFamily="18" charset="0"/>
              <a:ea typeface="Cambria" panose="02040503050406030204" pitchFamily="18" charset="0"/>
            </a:endParaRPr>
          </a:p>
        </p:txBody>
      </p:sp>
      <p:sp>
        <p:nvSpPr>
          <p:cNvPr id="67" name="Rectangle 66">
            <a:extLst>
              <a:ext uri="{FF2B5EF4-FFF2-40B4-BE49-F238E27FC236}">
                <a16:creationId xmlns="" xmlns:a16="http://schemas.microsoft.com/office/drawing/2014/main" id="{4EE84863-2656-4F85-8ADB-CA9932993A27}"/>
              </a:ext>
            </a:extLst>
          </p:cNvPr>
          <p:cNvSpPr/>
          <p:nvPr/>
        </p:nvSpPr>
        <p:spPr>
          <a:xfrm>
            <a:off x="4366801" y="844017"/>
            <a:ext cx="1161166" cy="639629"/>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General Header</a:t>
            </a:r>
            <a:endParaRPr lang="en-IN" sz="1500" b="1" dirty="0">
              <a:latin typeface="Cambria" panose="02040503050406030204" pitchFamily="18" charset="0"/>
              <a:ea typeface="Cambria" panose="02040503050406030204" pitchFamily="18" charset="0"/>
            </a:endParaRPr>
          </a:p>
        </p:txBody>
      </p:sp>
      <p:sp>
        <p:nvSpPr>
          <p:cNvPr id="68" name="Rectangle 67">
            <a:extLst>
              <a:ext uri="{FF2B5EF4-FFF2-40B4-BE49-F238E27FC236}">
                <a16:creationId xmlns="" xmlns:a16="http://schemas.microsoft.com/office/drawing/2014/main" id="{05F6B168-55D8-4F34-8FEE-6B0DA1B0FEB4}"/>
              </a:ext>
            </a:extLst>
          </p:cNvPr>
          <p:cNvSpPr/>
          <p:nvPr/>
        </p:nvSpPr>
        <p:spPr>
          <a:xfrm>
            <a:off x="4366800" y="1486318"/>
            <a:ext cx="1161166" cy="66505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Response Header</a:t>
            </a:r>
            <a:endParaRPr lang="en-IN" sz="1500" b="1" dirty="0">
              <a:latin typeface="Cambria" panose="02040503050406030204" pitchFamily="18" charset="0"/>
              <a:ea typeface="Cambria" panose="02040503050406030204" pitchFamily="18" charset="0"/>
            </a:endParaRPr>
          </a:p>
        </p:txBody>
      </p:sp>
      <p:sp>
        <p:nvSpPr>
          <p:cNvPr id="69" name="Rectangle 68">
            <a:extLst>
              <a:ext uri="{FF2B5EF4-FFF2-40B4-BE49-F238E27FC236}">
                <a16:creationId xmlns="" xmlns:a16="http://schemas.microsoft.com/office/drawing/2014/main" id="{E55C8BB7-5A5B-4457-8140-7D2E820C7E10}"/>
              </a:ext>
            </a:extLst>
          </p:cNvPr>
          <p:cNvSpPr/>
          <p:nvPr/>
        </p:nvSpPr>
        <p:spPr>
          <a:xfrm>
            <a:off x="4366798" y="2141179"/>
            <a:ext cx="1161166" cy="965632"/>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Entity Header</a:t>
            </a:r>
            <a:endParaRPr lang="en-IN" sz="1500" b="1" dirty="0">
              <a:latin typeface="Cambria" panose="02040503050406030204" pitchFamily="18" charset="0"/>
              <a:ea typeface="Cambria" panose="02040503050406030204" pitchFamily="18" charset="0"/>
            </a:endParaRPr>
          </a:p>
        </p:txBody>
      </p:sp>
      <p:sp>
        <p:nvSpPr>
          <p:cNvPr id="70" name="Rectangle 69">
            <a:extLst>
              <a:ext uri="{FF2B5EF4-FFF2-40B4-BE49-F238E27FC236}">
                <a16:creationId xmlns="" xmlns:a16="http://schemas.microsoft.com/office/drawing/2014/main" id="{C36D10BB-7291-409E-A514-1C864E5FB953}"/>
              </a:ext>
            </a:extLst>
          </p:cNvPr>
          <p:cNvSpPr/>
          <p:nvPr/>
        </p:nvSpPr>
        <p:spPr>
          <a:xfrm>
            <a:off x="4366798" y="3419955"/>
            <a:ext cx="1161166" cy="1623688"/>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71" name="Rectangle 70">
            <a:extLst>
              <a:ext uri="{FF2B5EF4-FFF2-40B4-BE49-F238E27FC236}">
                <a16:creationId xmlns="" xmlns:a16="http://schemas.microsoft.com/office/drawing/2014/main" id="{ACBB6910-8D35-42EA-BC36-BC8CF2DD176A}"/>
              </a:ext>
            </a:extLst>
          </p:cNvPr>
          <p:cNvSpPr/>
          <p:nvPr/>
        </p:nvSpPr>
        <p:spPr>
          <a:xfrm>
            <a:off x="4366795" y="3109745"/>
            <a:ext cx="1161166" cy="32056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24" name="Rectangle 23">
            <a:extLst>
              <a:ext uri="{FF2B5EF4-FFF2-40B4-BE49-F238E27FC236}">
                <a16:creationId xmlns="" xmlns:a16="http://schemas.microsoft.com/office/drawing/2014/main" id="{8341F780-3334-4738-AB12-2D9E35A84D02}"/>
              </a:ext>
            </a:extLst>
          </p:cNvPr>
          <p:cNvSpPr/>
          <p:nvPr/>
        </p:nvSpPr>
        <p:spPr>
          <a:xfrm>
            <a:off x="2441859" y="478846"/>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Status Line</a:t>
            </a:r>
            <a:endParaRPr lang="en-IN" sz="1500" b="1" dirty="0">
              <a:latin typeface="Cambria" panose="02040503050406030204" pitchFamily="18" charset="0"/>
              <a:ea typeface="Cambria" panose="02040503050406030204" pitchFamily="18" charset="0"/>
            </a:endParaRPr>
          </a:p>
        </p:txBody>
      </p:sp>
      <p:sp>
        <p:nvSpPr>
          <p:cNvPr id="25" name="Rectangle 24">
            <a:extLst>
              <a:ext uri="{FF2B5EF4-FFF2-40B4-BE49-F238E27FC236}">
                <a16:creationId xmlns="" xmlns:a16="http://schemas.microsoft.com/office/drawing/2014/main" id="{A32E6D23-E599-4120-947A-473ADF477C75}"/>
              </a:ext>
            </a:extLst>
          </p:cNvPr>
          <p:cNvSpPr/>
          <p:nvPr/>
        </p:nvSpPr>
        <p:spPr>
          <a:xfrm>
            <a:off x="2441859" y="800659"/>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Header Fields</a:t>
            </a:r>
            <a:endParaRPr lang="en-IN" sz="1500" b="1" dirty="0">
              <a:latin typeface="Cambria" panose="02040503050406030204" pitchFamily="18" charset="0"/>
              <a:ea typeface="Cambria" panose="02040503050406030204" pitchFamily="18" charset="0"/>
            </a:endParaRPr>
          </a:p>
        </p:txBody>
      </p:sp>
      <p:sp>
        <p:nvSpPr>
          <p:cNvPr id="26" name="Rectangle 25">
            <a:extLst>
              <a:ext uri="{FF2B5EF4-FFF2-40B4-BE49-F238E27FC236}">
                <a16:creationId xmlns="" xmlns:a16="http://schemas.microsoft.com/office/drawing/2014/main" id="{038BAB38-9C45-43BD-ACD6-BB0516E14F63}"/>
              </a:ext>
            </a:extLst>
          </p:cNvPr>
          <p:cNvSpPr/>
          <p:nvPr/>
        </p:nvSpPr>
        <p:spPr>
          <a:xfrm>
            <a:off x="2441859" y="1125915"/>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27" name="Rectangle 26">
            <a:extLst>
              <a:ext uri="{FF2B5EF4-FFF2-40B4-BE49-F238E27FC236}">
                <a16:creationId xmlns="" xmlns:a16="http://schemas.microsoft.com/office/drawing/2014/main" id="{930BC09E-EEBD-4EED-8610-A0F3BC1EE684}"/>
              </a:ext>
            </a:extLst>
          </p:cNvPr>
          <p:cNvSpPr/>
          <p:nvPr/>
        </p:nvSpPr>
        <p:spPr>
          <a:xfrm>
            <a:off x="2441859" y="1457980"/>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28" name="TextBox 27">
            <a:extLst>
              <a:ext uri="{FF2B5EF4-FFF2-40B4-BE49-F238E27FC236}">
                <a16:creationId xmlns="" xmlns:a16="http://schemas.microsoft.com/office/drawing/2014/main" id="{C09AA69D-6472-41AD-A4EC-853B6CD15A78}"/>
              </a:ext>
            </a:extLst>
          </p:cNvPr>
          <p:cNvSpPr txBox="1"/>
          <p:nvPr/>
        </p:nvSpPr>
        <p:spPr>
          <a:xfrm>
            <a:off x="2115096" y="1836663"/>
            <a:ext cx="2251697" cy="276999"/>
          </a:xfrm>
          <a:prstGeom prst="rect">
            <a:avLst/>
          </a:prstGeom>
          <a:noFill/>
        </p:spPr>
        <p:txBody>
          <a:bodyPr wrap="square" rtlCol="0">
            <a:spAutoFit/>
          </a:bodyPr>
          <a:lstStyle/>
          <a:p>
            <a:pPr algn="ctr"/>
            <a:r>
              <a:rPr lang="en-US" sz="1200" b="1" dirty="0">
                <a:solidFill>
                  <a:schemeClr val="tx1"/>
                </a:solidFill>
                <a:latin typeface="Cambria" panose="02040503050406030204" pitchFamily="18" charset="0"/>
                <a:ea typeface="Cambria" panose="02040503050406030204" pitchFamily="18" charset="0"/>
              </a:rPr>
              <a:t>Format of Response Message</a:t>
            </a:r>
            <a:endParaRPr lang="en-IN" sz="1200" b="1" dirty="0">
              <a:solidFill>
                <a:schemeClr val="tx1"/>
              </a:solidFill>
              <a:latin typeface="Cambria" panose="02040503050406030204" pitchFamily="18" charset="0"/>
              <a:ea typeface="Cambria" panose="02040503050406030204" pitchFamily="18" charset="0"/>
            </a:endParaRPr>
          </a:p>
        </p:txBody>
      </p:sp>
      <p:sp>
        <p:nvSpPr>
          <p:cNvPr id="29" name="Rectangle 28">
            <a:extLst>
              <a:ext uri="{FF2B5EF4-FFF2-40B4-BE49-F238E27FC236}">
                <a16:creationId xmlns="" xmlns:a16="http://schemas.microsoft.com/office/drawing/2014/main" id="{54CA8BD0-27B1-48A4-B0B2-D838BBECA355}"/>
              </a:ext>
            </a:extLst>
          </p:cNvPr>
          <p:cNvSpPr/>
          <p:nvPr/>
        </p:nvSpPr>
        <p:spPr>
          <a:xfrm>
            <a:off x="315618" y="494221"/>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Request Line</a:t>
            </a:r>
            <a:endParaRPr lang="en-IN" sz="1500" b="1" dirty="0">
              <a:latin typeface="Cambria" panose="02040503050406030204" pitchFamily="18" charset="0"/>
              <a:ea typeface="Cambria" panose="02040503050406030204" pitchFamily="18" charset="0"/>
            </a:endParaRPr>
          </a:p>
        </p:txBody>
      </p:sp>
      <p:sp>
        <p:nvSpPr>
          <p:cNvPr id="30" name="Rectangle 29">
            <a:extLst>
              <a:ext uri="{FF2B5EF4-FFF2-40B4-BE49-F238E27FC236}">
                <a16:creationId xmlns="" xmlns:a16="http://schemas.microsoft.com/office/drawing/2014/main" id="{4B40C8DA-A051-4C44-84E9-C4062848816D}"/>
              </a:ext>
            </a:extLst>
          </p:cNvPr>
          <p:cNvSpPr/>
          <p:nvPr/>
        </p:nvSpPr>
        <p:spPr>
          <a:xfrm>
            <a:off x="315618" y="816035"/>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Header Fields</a:t>
            </a:r>
            <a:endParaRPr lang="en-IN" sz="1500" b="1" dirty="0">
              <a:latin typeface="Cambria" panose="02040503050406030204" pitchFamily="18" charset="0"/>
              <a:ea typeface="Cambria" panose="02040503050406030204" pitchFamily="18" charset="0"/>
            </a:endParaRPr>
          </a:p>
        </p:txBody>
      </p:sp>
      <p:sp>
        <p:nvSpPr>
          <p:cNvPr id="31" name="Rectangle 30">
            <a:extLst>
              <a:ext uri="{FF2B5EF4-FFF2-40B4-BE49-F238E27FC236}">
                <a16:creationId xmlns="" xmlns:a16="http://schemas.microsoft.com/office/drawing/2014/main" id="{6EE97BFD-41D3-48B9-BA1A-F0036821F77E}"/>
              </a:ext>
            </a:extLst>
          </p:cNvPr>
          <p:cNvSpPr/>
          <p:nvPr/>
        </p:nvSpPr>
        <p:spPr>
          <a:xfrm>
            <a:off x="315618" y="1141291"/>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32" name="Rectangle 31">
            <a:extLst>
              <a:ext uri="{FF2B5EF4-FFF2-40B4-BE49-F238E27FC236}">
                <a16:creationId xmlns="" xmlns:a16="http://schemas.microsoft.com/office/drawing/2014/main" id="{6EA7320D-233B-404E-97D5-4958F733174C}"/>
              </a:ext>
            </a:extLst>
          </p:cNvPr>
          <p:cNvSpPr/>
          <p:nvPr/>
        </p:nvSpPr>
        <p:spPr>
          <a:xfrm>
            <a:off x="315618" y="1462640"/>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34" name="TextBox 33">
            <a:extLst>
              <a:ext uri="{FF2B5EF4-FFF2-40B4-BE49-F238E27FC236}">
                <a16:creationId xmlns="" xmlns:a16="http://schemas.microsoft.com/office/drawing/2014/main" id="{2DA00428-30BD-4E69-AA0C-C674ECDD911C}"/>
              </a:ext>
            </a:extLst>
          </p:cNvPr>
          <p:cNvSpPr txBox="1"/>
          <p:nvPr/>
        </p:nvSpPr>
        <p:spPr>
          <a:xfrm>
            <a:off x="0" y="1837453"/>
            <a:ext cx="2120987" cy="276999"/>
          </a:xfrm>
          <a:prstGeom prst="rect">
            <a:avLst/>
          </a:prstGeom>
          <a:noFill/>
        </p:spPr>
        <p:txBody>
          <a:bodyPr wrap="square" rtlCol="0">
            <a:spAutoFit/>
          </a:bodyPr>
          <a:lstStyle/>
          <a:p>
            <a:pPr algn="ctr"/>
            <a:r>
              <a:rPr lang="en-US" sz="1200" b="1" dirty="0">
                <a:solidFill>
                  <a:schemeClr val="tx1"/>
                </a:solidFill>
                <a:latin typeface="Cambria" panose="02040503050406030204" pitchFamily="18" charset="0"/>
                <a:ea typeface="Cambria" panose="02040503050406030204" pitchFamily="18" charset="0"/>
              </a:rPr>
              <a:t>Format of Request Message</a:t>
            </a:r>
            <a:endParaRPr lang="en-IN" sz="1200" b="1" dirty="0">
              <a:solidFill>
                <a:schemeClr val="tx1"/>
              </a:solidFill>
              <a:latin typeface="Cambria" panose="02040503050406030204" pitchFamily="18" charset="0"/>
              <a:ea typeface="Cambria" panose="02040503050406030204" pitchFamily="18" charset="0"/>
            </a:endParaRPr>
          </a:p>
        </p:txBody>
      </p:sp>
      <p:cxnSp>
        <p:nvCxnSpPr>
          <p:cNvPr id="4" name="Straight Connector 3">
            <a:extLst>
              <a:ext uri="{FF2B5EF4-FFF2-40B4-BE49-F238E27FC236}">
                <a16:creationId xmlns="" xmlns:a16="http://schemas.microsoft.com/office/drawing/2014/main" id="{F1153A1A-1034-4F62-99D4-D919E4598161}"/>
              </a:ext>
            </a:extLst>
          </p:cNvPr>
          <p:cNvCxnSpPr/>
          <p:nvPr/>
        </p:nvCxnSpPr>
        <p:spPr>
          <a:xfrm>
            <a:off x="2120993" y="351289"/>
            <a:ext cx="0" cy="174581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820556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- 2</a:t>
            </a:r>
            <a:endParaRPr lang="en-IN" sz="3600" b="1" dirty="0">
              <a:solidFill>
                <a:srgbClr val="666666"/>
              </a:solidFill>
              <a:latin typeface="Proxima Nova"/>
              <a:ea typeface="Proxima Nova"/>
              <a:cs typeface="Proxima Nova"/>
              <a:sym typeface="Proxima Nova"/>
            </a:endParaRPr>
          </a:p>
          <a:p>
            <a:r>
              <a:rPr lang="en-US" sz="3600" b="1" dirty="0">
                <a:solidFill>
                  <a:srgbClr val="666666"/>
                </a:solidFill>
                <a:latin typeface="Proxima Nova"/>
              </a:rPr>
              <a:t>Application Layer</a:t>
            </a:r>
            <a:endParaRPr sz="3600" b="1" dirty="0">
              <a:solidFill>
                <a:srgbClr val="666666"/>
              </a:solidFill>
              <a:latin typeface="Proxima Nova"/>
            </a:endParaRPr>
          </a:p>
        </p:txBody>
      </p:sp>
      <p:sp>
        <p:nvSpPr>
          <p:cNvPr id="12" name="Google Shape;73;p15"/>
          <p:cNvSpPr txBox="1"/>
          <p:nvPr/>
        </p:nvSpPr>
        <p:spPr>
          <a:xfrm>
            <a:off x="333812" y="4253501"/>
            <a:ext cx="3362534" cy="677078"/>
          </a:xfrm>
          <a:prstGeom prst="rect">
            <a:avLst/>
          </a:prstGeom>
          <a:noFill/>
          <a:ln>
            <a:noFill/>
          </a:ln>
        </p:spPr>
        <p:txBody>
          <a:bodyPr spcFirstLastPara="1" wrap="square" lIns="91425" tIns="91425" rIns="91425" bIns="91425" anchor="t" anchorCtr="0">
            <a:spAutoFit/>
          </a:bodyPr>
          <a:lstStyle/>
          <a:p>
            <a:pPr lvl="0"/>
            <a:r>
              <a:rPr lang="en-US" sz="1600" dirty="0">
                <a:solidFill>
                  <a:schemeClr val="dk2"/>
                </a:solidFill>
                <a:latin typeface="Cambria" panose="02040503050406030204" pitchFamily="18" charset="0"/>
                <a:ea typeface="Cambria" panose="02040503050406030204" pitchFamily="18" charset="0"/>
              </a:rPr>
              <a:t>Prof. </a:t>
            </a:r>
            <a:r>
              <a:rPr lang="en-US" sz="1600" dirty="0" err="1" smtClean="0">
                <a:solidFill>
                  <a:schemeClr val="dk2"/>
                </a:solidFill>
                <a:latin typeface="Cambria" panose="02040503050406030204" pitchFamily="18" charset="0"/>
                <a:ea typeface="Cambria" panose="02040503050406030204" pitchFamily="18" charset="0"/>
              </a:rPr>
              <a:t>Megha</a:t>
            </a:r>
            <a:r>
              <a:rPr lang="en-US" sz="1600" dirty="0" smtClean="0">
                <a:solidFill>
                  <a:schemeClr val="dk2"/>
                </a:solidFill>
                <a:latin typeface="Cambria" panose="02040503050406030204" pitchFamily="18" charset="0"/>
                <a:ea typeface="Cambria" panose="02040503050406030204" pitchFamily="18" charset="0"/>
              </a:rPr>
              <a:t> Mudholkar</a:t>
            </a:r>
            <a:endParaRPr lang="en-US" sz="1600" dirty="0">
              <a:solidFill>
                <a:schemeClr val="dk2"/>
              </a:solidFill>
              <a:latin typeface="Cambria" panose="02040503050406030204" pitchFamily="18" charset="0"/>
              <a:ea typeface="Cambria" panose="02040503050406030204" pitchFamily="18" charset="0"/>
            </a:endParaRPr>
          </a:p>
          <a:p>
            <a:pPr lvl="0"/>
            <a:r>
              <a:rPr lang="en-US" sz="1600" dirty="0">
                <a:solidFill>
                  <a:schemeClr val="dk2"/>
                </a:solidFill>
                <a:latin typeface="Cambria" panose="02040503050406030204" pitchFamily="18" charset="0"/>
                <a:ea typeface="Cambria" panose="02040503050406030204" pitchFamily="18" charset="0"/>
              </a:rPr>
              <a:t>Computer 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Computer Network</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4">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5">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6">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724642"/>
            <a:ext cx="5889465" cy="306234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are two types of HTTP Connection:</a:t>
            </a:r>
          </a:p>
          <a:p>
            <a:pPr marL="628650" lvl="2" indent="-342900" algn="just">
              <a:buFont typeface="+mj-lt"/>
              <a:buAutoNum type="arabicPeriod"/>
            </a:pPr>
            <a:r>
              <a:rPr lang="en-US" sz="1700" dirty="0">
                <a:latin typeface="Cambria" panose="02040503050406030204" pitchFamily="18" charset="0"/>
                <a:ea typeface="Cambria" panose="02040503050406030204" pitchFamily="18" charset="0"/>
              </a:rPr>
              <a:t>Non-Persistent HTTP</a:t>
            </a:r>
          </a:p>
          <a:p>
            <a:pPr marL="628650" lvl="2" indent="-342900" algn="just">
              <a:buFont typeface="+mj-lt"/>
              <a:buAutoNum type="arabicPeriod"/>
            </a:pPr>
            <a:r>
              <a:rPr lang="en-US" sz="1700" dirty="0">
                <a:latin typeface="Cambria" panose="02040503050406030204" pitchFamily="18" charset="0"/>
                <a:ea typeface="Cambria" panose="02040503050406030204" pitchFamily="18" charset="0"/>
              </a:rPr>
              <a:t>Persistent HTTP </a:t>
            </a:r>
          </a:p>
          <a:p>
            <a:pPr marL="71438" lvl="2" algn="just"/>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RTT(round-trip time): A time for a small packet to travel from client to server and server to client.</a:t>
            </a:r>
          </a:p>
          <a:p>
            <a:pPr marL="71438" lvl="2" algn="just"/>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response time:</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1-RTT to initiate TCP connection.</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1-RTT for HTTP request &amp; response.</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File transmission time</a:t>
            </a:r>
          </a:p>
        </p:txBody>
      </p:sp>
      <p:pic>
        <p:nvPicPr>
          <p:cNvPr id="3" name="Picture 2">
            <a:extLst>
              <a:ext uri="{FF2B5EF4-FFF2-40B4-BE49-F238E27FC236}">
                <a16:creationId xmlns="" xmlns:a16="http://schemas.microsoft.com/office/drawing/2014/main" id="{A45CFAD4-324C-D161-228D-12F88EA5A8BE}"/>
              </a:ext>
            </a:extLst>
          </p:cNvPr>
          <p:cNvPicPr>
            <a:picLocks noChangeAspect="1"/>
          </p:cNvPicPr>
          <p:nvPr/>
        </p:nvPicPr>
        <p:blipFill>
          <a:blip r:embed="rId7"/>
          <a:stretch>
            <a:fillRect/>
          </a:stretch>
        </p:blipFill>
        <p:spPr>
          <a:xfrm>
            <a:off x="6016686" y="753691"/>
            <a:ext cx="3000093" cy="4294396"/>
          </a:xfrm>
          <a:prstGeom prst="rect">
            <a:avLst/>
          </a:prstGeom>
        </p:spPr>
      </p:pic>
      <p:sp>
        <p:nvSpPr>
          <p:cNvPr id="4" name="Rectangle 3">
            <a:extLst>
              <a:ext uri="{FF2B5EF4-FFF2-40B4-BE49-F238E27FC236}">
                <a16:creationId xmlns="" xmlns:a16="http://schemas.microsoft.com/office/drawing/2014/main" id="{633EB0AF-F260-EE18-CCD2-89D857F3E804}"/>
              </a:ext>
            </a:extLst>
          </p:cNvPr>
          <p:cNvSpPr>
            <a:spLocks noChangeArrowheads="1"/>
          </p:cNvSpPr>
          <p:nvPr>
            <p:custDataLst>
              <p:tags r:id="rId1"/>
            </p:custDataLst>
          </p:nvPr>
        </p:nvSpPr>
        <p:spPr bwMode="auto">
          <a:xfrm>
            <a:off x="184936" y="4152067"/>
            <a:ext cx="6589575"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600" b="1" dirty="0">
                <a:ln w="9525" cap="flat" cmpd="sng" algn="ctr">
                  <a:noFill/>
                  <a:prstDash val="solid"/>
                  <a:round/>
                  <a:headEnd type="none" w="med" len="med"/>
                  <a:tailEnd type="none" w="med" len="med"/>
                </a:ln>
                <a:solidFill>
                  <a:srgbClr val="000000"/>
                </a:solidFill>
                <a:latin typeface="Courier New" charset="0"/>
                <a:sym typeface="Wingdings"/>
              </a:rPr>
              <a:t>HTTP Response Time = No. of RTT + file transmit time </a:t>
            </a:r>
            <a:endParaRPr lang="en-US" altLang="en-US" sz="1600" b="1" dirty="0">
              <a:latin typeface="Courier New" charset="0"/>
              <a:cs typeface="Calibri" panose="020F0502020204030204" pitchFamily="34" charset="0"/>
            </a:endParaRPr>
          </a:p>
        </p:txBody>
      </p:sp>
    </p:spTree>
    <p:extLst>
      <p:ext uri="{BB962C8B-B14F-4D97-AF65-F5344CB8AC3E}">
        <p14:creationId xmlns="" xmlns:p14="http://schemas.microsoft.com/office/powerpoint/2010/main" val="27493937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5">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6">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7">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61034"/>
            <a:ext cx="5489809" cy="4139564"/>
          </a:xfrm>
          <a:prstGeom prst="rect">
            <a:avLst/>
          </a:prstGeom>
          <a:noFill/>
          <a:ln>
            <a:noFill/>
          </a:ln>
        </p:spPr>
        <p:txBody>
          <a:bodyPr spcFirstLastPara="1" wrap="square" lIns="91425" tIns="91425" rIns="91425" bIns="91425" anchor="t" anchorCtr="0">
            <a:spAutoFit/>
          </a:bodyPr>
          <a:lstStyle/>
          <a:p>
            <a:pPr marL="269875" lvl="2" indent="-269875" algn="just">
              <a:buFont typeface="+mj-lt"/>
              <a:buAutoNum type="arabicPeriod"/>
            </a:pPr>
            <a:r>
              <a:rPr lang="en-US" sz="1700" b="1" dirty="0">
                <a:latin typeface="Cambria" panose="02040503050406030204" pitchFamily="18" charset="0"/>
                <a:ea typeface="Cambria" panose="02040503050406030204" pitchFamily="18" charset="0"/>
              </a:rPr>
              <a:t>Non-Persistent HTTP</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Non-persistent connections are the default mode for HTTP/1.0.</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non-persistent connection is closed after the server sends the requested object to the client.</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connection is used exactly for one request and one response.</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downloading multiple objects it required multiple connections.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200025"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Example:</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Transferring a webpage from server to client, webpage consists of a base HTML file and 10 JPEG images. </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Total 11 object are reside on server.</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 xmlns:a16="http://schemas.microsoft.com/office/drawing/2014/main" id="{633EB0AF-F260-EE18-CCD2-89D857F3E804}"/>
              </a:ext>
            </a:extLst>
          </p:cNvPr>
          <p:cNvSpPr>
            <a:spLocks noChangeArrowheads="1"/>
          </p:cNvSpPr>
          <p:nvPr>
            <p:custDataLst>
              <p:tags r:id="rId1"/>
            </p:custDataLst>
          </p:nvPr>
        </p:nvSpPr>
        <p:spPr bwMode="auto">
          <a:xfrm>
            <a:off x="254679" y="2999888"/>
            <a:ext cx="5231721"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300" b="1" dirty="0">
                <a:ln w="9525" cap="flat" cmpd="sng" algn="ctr">
                  <a:noFill/>
                  <a:prstDash val="solid"/>
                  <a:round/>
                  <a:headEnd type="none" w="med" len="med"/>
                  <a:tailEnd type="none" w="med" len="med"/>
                </a:ln>
                <a:solidFill>
                  <a:srgbClr val="000000"/>
                </a:solidFill>
                <a:latin typeface="Courier New" charset="0"/>
                <a:sym typeface="Wingdings"/>
              </a:rPr>
              <a:t>Non-Persistent HTTP = 2 RTT + 1 file transmit time </a:t>
            </a:r>
          </a:p>
        </p:txBody>
      </p:sp>
      <p:sp>
        <p:nvSpPr>
          <p:cNvPr id="2" name="Rectangle 1">
            <a:extLst>
              <a:ext uri="{FF2B5EF4-FFF2-40B4-BE49-F238E27FC236}">
                <a16:creationId xmlns="" xmlns:a16="http://schemas.microsoft.com/office/drawing/2014/main" id="{D7237EBC-7174-8597-25E5-44EDFA129DBC}"/>
              </a:ext>
            </a:extLst>
          </p:cNvPr>
          <p:cNvSpPr>
            <a:spLocks noChangeArrowheads="1"/>
          </p:cNvSpPr>
          <p:nvPr>
            <p:custDataLst>
              <p:tags r:id="rId2"/>
            </p:custDataLst>
          </p:nvPr>
        </p:nvSpPr>
        <p:spPr bwMode="auto">
          <a:xfrm>
            <a:off x="254678" y="4578225"/>
            <a:ext cx="4651278"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400" b="1" dirty="0">
                <a:ln w="9525" cap="flat" cmpd="sng" algn="ctr">
                  <a:noFill/>
                  <a:prstDash val="solid"/>
                  <a:round/>
                  <a:headEnd type="none" w="med" len="med"/>
                  <a:tailEnd type="none" w="med" len="med"/>
                </a:ln>
                <a:solidFill>
                  <a:srgbClr val="000000"/>
                </a:solidFill>
                <a:latin typeface="Courier New" charset="0"/>
                <a:sym typeface="Wingdings"/>
              </a:rPr>
              <a:t>11 object = 22 RTT + 11 file transmit time </a:t>
            </a:r>
          </a:p>
        </p:txBody>
      </p:sp>
      <p:pic>
        <p:nvPicPr>
          <p:cNvPr id="6" name="Picture 5">
            <a:extLst>
              <a:ext uri="{FF2B5EF4-FFF2-40B4-BE49-F238E27FC236}">
                <a16:creationId xmlns="" xmlns:a16="http://schemas.microsoft.com/office/drawing/2014/main" id="{D30B9211-EA31-BE5A-686F-B8D07905B35E}"/>
              </a:ext>
            </a:extLst>
          </p:cNvPr>
          <p:cNvPicPr>
            <a:picLocks noChangeAspect="1"/>
          </p:cNvPicPr>
          <p:nvPr/>
        </p:nvPicPr>
        <p:blipFill>
          <a:blip r:embed="rId8"/>
          <a:stretch>
            <a:fillRect/>
          </a:stretch>
        </p:blipFill>
        <p:spPr>
          <a:xfrm>
            <a:off x="5613859" y="720861"/>
            <a:ext cx="3402921" cy="4417864"/>
          </a:xfrm>
          <a:prstGeom prst="rect">
            <a:avLst/>
          </a:prstGeom>
        </p:spPr>
      </p:pic>
    </p:spTree>
    <p:extLst>
      <p:ext uri="{BB962C8B-B14F-4D97-AF65-F5344CB8AC3E}">
        <p14:creationId xmlns="" xmlns:p14="http://schemas.microsoft.com/office/powerpoint/2010/main" val="804033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61034"/>
            <a:ext cx="8893408" cy="290845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HTTP 1.1 made persistent connections the default mode.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server now keeps the TCP connection open for a certain period of time after sending a response.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enables the client to make multiple requests over the same TCP.</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Types of persistent connection:</a:t>
            </a:r>
          </a:p>
          <a:p>
            <a:pPr marL="719138" lvl="2" indent="-342900" algn="just">
              <a:buFont typeface="+mj-lt"/>
              <a:buAutoNum type="arabicPeriod"/>
            </a:pPr>
            <a:r>
              <a:rPr lang="en-US" sz="1600" dirty="0">
                <a:latin typeface="Cambria" panose="02040503050406030204" pitchFamily="18" charset="0"/>
                <a:ea typeface="Cambria" panose="02040503050406030204" pitchFamily="18" charset="0"/>
              </a:rPr>
              <a:t>Without pipelining</a:t>
            </a:r>
          </a:p>
          <a:p>
            <a:pPr marL="719138" lvl="2" indent="-342900" algn="just">
              <a:buFont typeface="+mj-lt"/>
              <a:buAutoNum type="arabicPeriod"/>
            </a:pPr>
            <a:r>
              <a:rPr lang="en-US" sz="1600" dirty="0">
                <a:latin typeface="Cambria" panose="02040503050406030204" pitchFamily="18" charset="0"/>
                <a:ea typeface="Cambria" panose="02040503050406030204" pitchFamily="18" charset="0"/>
              </a:rPr>
              <a:t>With pipelining</a:t>
            </a:r>
          </a:p>
        </p:txBody>
      </p:sp>
    </p:spTree>
    <p:extLst>
      <p:ext uri="{BB962C8B-B14F-4D97-AF65-F5344CB8AC3E}">
        <p14:creationId xmlns="" xmlns:p14="http://schemas.microsoft.com/office/powerpoint/2010/main" val="2392530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97319"/>
            <a:ext cx="5018093" cy="290845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 (Without Pipelining)</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issues a new request only when the previous response has been received.</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experiences one RTT in order to request and receive each of the referenced objects.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TCP connection is idle. i.e., does nothing while it waits for another request to arrive.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idle situation wastes server resources.</a:t>
            </a:r>
          </a:p>
        </p:txBody>
      </p:sp>
      <p:pic>
        <p:nvPicPr>
          <p:cNvPr id="2" name="Picture 1">
            <a:extLst>
              <a:ext uri="{FF2B5EF4-FFF2-40B4-BE49-F238E27FC236}">
                <a16:creationId xmlns="" xmlns:a16="http://schemas.microsoft.com/office/drawing/2014/main" id="{6A2BDC63-A090-2A96-63AA-057F6D94D09D}"/>
              </a:ext>
            </a:extLst>
          </p:cNvPr>
          <p:cNvPicPr>
            <a:picLocks noChangeAspect="1"/>
          </p:cNvPicPr>
          <p:nvPr/>
        </p:nvPicPr>
        <p:blipFill>
          <a:blip r:embed="rId6"/>
          <a:stretch>
            <a:fillRect/>
          </a:stretch>
        </p:blipFill>
        <p:spPr>
          <a:xfrm>
            <a:off x="5271497" y="688588"/>
            <a:ext cx="3811893" cy="4359499"/>
          </a:xfrm>
          <a:prstGeom prst="rect">
            <a:avLst/>
          </a:prstGeom>
        </p:spPr>
      </p:pic>
    </p:spTree>
    <p:extLst>
      <p:ext uri="{BB962C8B-B14F-4D97-AF65-F5344CB8AC3E}">
        <p14:creationId xmlns="" xmlns:p14="http://schemas.microsoft.com/office/powerpoint/2010/main" val="3346530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2" y="697319"/>
            <a:ext cx="5351922" cy="3893343"/>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 (With Pipelining)</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Default mode of HTTP 1.1 uses persistent connections with pipelining.</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Client issues a request as soon as it encounters a references.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HTTP client can make back to back requests for the referenced objects.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can make a new request before the back-to-back requests, it sends the objects back-to-back.</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Pipelined TCP connection remains idle for a smaller fraction of time.</a:t>
            </a:r>
          </a:p>
        </p:txBody>
      </p:sp>
      <p:pic>
        <p:nvPicPr>
          <p:cNvPr id="74" name="Picture 73">
            <a:extLst>
              <a:ext uri="{FF2B5EF4-FFF2-40B4-BE49-F238E27FC236}">
                <a16:creationId xmlns="" xmlns:a16="http://schemas.microsoft.com/office/drawing/2014/main" id="{E12804F3-7BCD-E2CB-E866-7D50C9819301}"/>
              </a:ext>
            </a:extLst>
          </p:cNvPr>
          <p:cNvPicPr>
            <a:picLocks noChangeAspect="1"/>
          </p:cNvPicPr>
          <p:nvPr/>
        </p:nvPicPr>
        <p:blipFill>
          <a:blip r:embed="rId6"/>
          <a:stretch>
            <a:fillRect/>
          </a:stretch>
        </p:blipFill>
        <p:spPr>
          <a:xfrm>
            <a:off x="5605329" y="726076"/>
            <a:ext cx="3513654" cy="4322011"/>
          </a:xfrm>
          <a:prstGeom prst="rect">
            <a:avLst/>
          </a:prstGeom>
        </p:spPr>
      </p:pic>
    </p:spTree>
    <p:extLst>
      <p:ext uri="{BB962C8B-B14F-4D97-AF65-F5344CB8AC3E}">
        <p14:creationId xmlns="" xmlns:p14="http://schemas.microsoft.com/office/powerpoint/2010/main" val="26842776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Persistent HTTP vs Non-persistent 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3" name="TextBox 2">
            <a:extLst>
              <a:ext uri="{FF2B5EF4-FFF2-40B4-BE49-F238E27FC236}">
                <a16:creationId xmlns="" xmlns:a16="http://schemas.microsoft.com/office/drawing/2014/main" id="{29E538DD-4F9F-E709-DC54-B7E566450DDB}"/>
              </a:ext>
            </a:extLst>
          </p:cNvPr>
          <p:cNvSpPr txBox="1"/>
          <p:nvPr/>
        </p:nvSpPr>
        <p:spPr>
          <a:xfrm>
            <a:off x="239485" y="726076"/>
            <a:ext cx="1375698" cy="461665"/>
          </a:xfrm>
          <a:prstGeom prst="rect">
            <a:avLst/>
          </a:prstGeom>
          <a:noFill/>
        </p:spPr>
        <p:txBody>
          <a:bodyPr wrap="none" rtlCol="0">
            <a:spAutoFit/>
          </a:bodyPr>
          <a:lstStyle/>
          <a:p>
            <a:r>
              <a:rPr lang="en-IN" sz="2400" b="1" dirty="0">
                <a:latin typeface="Cambria" panose="02040503050406030204" pitchFamily="18" charset="0"/>
                <a:ea typeface="Cambria" panose="02040503050406030204" pitchFamily="18" charset="0"/>
              </a:rPr>
              <a:t>Exercise</a:t>
            </a:r>
          </a:p>
        </p:txBody>
      </p:sp>
    </p:spTree>
    <p:extLst>
      <p:ext uri="{BB962C8B-B14F-4D97-AF65-F5344CB8AC3E}">
        <p14:creationId xmlns="" xmlns:p14="http://schemas.microsoft.com/office/powerpoint/2010/main" val="19329558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7886" y="880252"/>
            <a:ext cx="6197601"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File Transfer Protocol (FTP)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614881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67762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FTP stands for File transfer protocol.</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FTP is a standard internet protocol provided by TCP/IP used for transmitting the files from one host to another.</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It is mainly used for transferring the web page files from their creator to the computer that acts as a server for other computers on the internet.</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It is also used for downloading the files to computer from other servers.</a:t>
            </a:r>
            <a:endParaRPr lang="en-IN" sz="18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892868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384717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Objectives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provides the sharing of files.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used to encourage the use of remote computers.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transfers the data more reliably and efficiently.</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Need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Transferring files from one system to another is very simple and straightforward, but sometimes it can cause problems. </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For example, two systems may have different file conventions. Two systems may have different ways to represent text and data.</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Two systems may have different directory structures. FTP protocol overcomes these problems by establishing two connections between hosts.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One connection is used for data transfer, and another connection is used for the control connection.</a:t>
            </a:r>
            <a:endParaRPr lang="en-IN" sz="17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5932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175429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Figure shows the basic model of the FTP. </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FTP client has three components: the user interface, control process, and data transfer process.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server has two components: the server control process and the server data transfer process.</a:t>
            </a:r>
          </a:p>
        </p:txBody>
      </p:sp>
      <p:pic>
        <p:nvPicPr>
          <p:cNvPr id="2" name="Picture 1">
            <a:extLst>
              <a:ext uri="{FF2B5EF4-FFF2-40B4-BE49-F238E27FC236}">
                <a16:creationId xmlns="" xmlns:a16="http://schemas.microsoft.com/office/drawing/2014/main" id="{6EFFE802-2EC0-7ED1-A24B-2302945C640A}"/>
              </a:ext>
            </a:extLst>
          </p:cNvPr>
          <p:cNvPicPr>
            <a:picLocks noChangeAspect="1"/>
          </p:cNvPicPr>
          <p:nvPr/>
        </p:nvPicPr>
        <p:blipFill rotWithShape="1">
          <a:blip r:embed="rId6"/>
          <a:srcRect l="1452" t="2540" r="1574" b="3055"/>
          <a:stretch/>
        </p:blipFill>
        <p:spPr>
          <a:xfrm>
            <a:off x="1730131" y="2425716"/>
            <a:ext cx="5342457" cy="2622371"/>
          </a:xfrm>
          <a:prstGeom prst="rect">
            <a:avLst/>
          </a:prstGeom>
        </p:spPr>
      </p:pic>
    </p:spTree>
    <p:extLst>
      <p:ext uri="{BB962C8B-B14F-4D97-AF65-F5344CB8AC3E}">
        <p14:creationId xmlns="" xmlns:p14="http://schemas.microsoft.com/office/powerpoint/2010/main" val="271550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2123628"/>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US" sz="1800" b="0" i="0" u="none" strike="noStrike" baseline="0" dirty="0">
                <a:latin typeface="Cambria" panose="02040503050406030204" pitchFamily="18" charset="0"/>
              </a:rPr>
              <a:t>World Wide Web</a:t>
            </a:r>
          </a:p>
          <a:p>
            <a:pPr marL="285750" lvl="2" indent="-285750">
              <a:buFont typeface="Arial" panose="020B0604020202020204" pitchFamily="34" charset="0"/>
              <a:buChar char="•"/>
            </a:pPr>
            <a:r>
              <a:rPr lang="en-US" sz="1800" b="0" i="0" u="none" strike="noStrike" baseline="0" dirty="0">
                <a:latin typeface="Cambria" panose="02040503050406030204" pitchFamily="18" charset="0"/>
              </a:rPr>
              <a:t>HTTP</a:t>
            </a:r>
          </a:p>
          <a:p>
            <a:pPr marL="285750" lvl="2" indent="-285750" fontAlgn="t">
              <a:buFont typeface="Arial" panose="020B0604020202020204" pitchFamily="34" charset="0"/>
              <a:buChar char="•"/>
            </a:pPr>
            <a:r>
              <a:rPr lang="en-IN" sz="1800" dirty="0">
                <a:latin typeface="Cambria" panose="02040503050406030204" pitchFamily="18" charset="0"/>
              </a:rPr>
              <a:t>File Transfer: FTP</a:t>
            </a:r>
          </a:p>
          <a:p>
            <a:pPr marL="285750" lvl="2" indent="-285750" fontAlgn="t">
              <a:buFont typeface="Arial" panose="020B0604020202020204" pitchFamily="34" charset="0"/>
              <a:buChar char="•"/>
            </a:pPr>
            <a:r>
              <a:rPr lang="en-IN" sz="1800" dirty="0">
                <a:latin typeface="Cambria" panose="02040503050406030204" pitchFamily="18" charset="0"/>
              </a:rPr>
              <a:t>Electronic mail in the internet – SMTP, POP 3 &amp; IMAP</a:t>
            </a:r>
          </a:p>
          <a:p>
            <a:pPr marL="285750" lvl="2" indent="-285750" fontAlgn="t">
              <a:buFont typeface="Arial" panose="020B0604020202020204" pitchFamily="34" charset="0"/>
              <a:buChar char="•"/>
            </a:pPr>
            <a:r>
              <a:rPr lang="en-IN" sz="1800" dirty="0">
                <a:latin typeface="Cambria" panose="02040503050406030204" pitchFamily="18" charset="0"/>
              </a:rPr>
              <a:t>Domain name server</a:t>
            </a:r>
          </a:p>
          <a:p>
            <a:pPr marL="285750" lvl="2" indent="-285750" fontAlgn="t">
              <a:buFont typeface="Arial" panose="020B0604020202020204" pitchFamily="34" charset="0"/>
              <a:buChar char="•"/>
            </a:pPr>
            <a:r>
              <a:rPr lang="en-IN" sz="1800" dirty="0">
                <a:latin typeface="Cambria" panose="02040503050406030204" pitchFamily="18" charset="0"/>
              </a:rPr>
              <a:t>SNMP</a:t>
            </a:r>
          </a:p>
          <a:p>
            <a:pPr marL="285750" lvl="2" indent="-285750" fontAlgn="t">
              <a:buFont typeface="Arial" panose="020B0604020202020204" pitchFamily="34" charset="0"/>
              <a:buChar char="•"/>
            </a:pPr>
            <a:r>
              <a:rPr lang="en-IN" sz="1800" dirty="0">
                <a:latin typeface="Cambria" panose="02040503050406030204" pitchFamily="18" charset="0"/>
              </a:rPr>
              <a:t>DHCP: Request and Response</a:t>
            </a:r>
          </a:p>
        </p:txBody>
      </p:sp>
    </p:spTree>
    <p:extLst>
      <p:ext uri="{BB962C8B-B14F-4D97-AF65-F5344CB8AC3E}">
        <p14:creationId xmlns="" xmlns:p14="http://schemas.microsoft.com/office/powerpoint/2010/main" val="3492040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2769959"/>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two types of connections in FTP: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Connection </a:t>
            </a:r>
            <a:r>
              <a:rPr lang="en-US" sz="1600" dirty="0">
                <a:latin typeface="Cambria" panose="02040503050406030204" pitchFamily="18" charset="0"/>
                <a:ea typeface="Cambria" panose="02040503050406030204" pitchFamily="18" charset="0"/>
              </a:rPr>
              <a:t>and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Control Connection</a:t>
            </a:r>
            <a:r>
              <a:rPr lang="en-US" sz="1600" dirty="0">
                <a:latin typeface="Cambria" panose="02040503050406030204" pitchFamily="18" charset="0"/>
                <a:ea typeface="Cambria" panose="02040503050406030204" pitchFamily="18" charset="0"/>
              </a:rPr>
              <a:t>.</a:t>
            </a:r>
          </a:p>
          <a:p>
            <a:pPr marL="355600" lvl="2" indent="-200025" algn="just">
              <a:buFont typeface="Arial" panose="020B0604020202020204" pitchFamily="34" charset="0"/>
              <a:buChar char="•"/>
            </a:pPr>
            <a:endParaRPr lang="en-US" sz="11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Control Connection: </a:t>
            </a:r>
            <a:r>
              <a:rPr lang="en-US" sz="1600" dirty="0">
                <a:latin typeface="Cambria" panose="02040503050406030204" pitchFamily="18" charset="0"/>
                <a:ea typeface="Cambria" panose="02040503050406030204" pitchFamily="18" charset="0"/>
              </a:rPr>
              <a:t>The control connection uses very simple rules for communication. Through control connection, we can transfer a line of command or line of response at a time. The control connection is made between the control processes. The control connection remains connected during the entire interactive FTP session.</a:t>
            </a:r>
          </a:p>
          <a:p>
            <a:pPr marL="355600" lvl="2" indent="-200025" algn="just">
              <a:buFont typeface="Arial" panose="020B0604020202020204" pitchFamily="34" charset="0"/>
              <a:buChar char="•"/>
            </a:pPr>
            <a:endParaRPr lang="en-US" sz="105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Connection: </a:t>
            </a:r>
            <a:r>
              <a:rPr lang="en-US" sz="1600" dirty="0">
                <a:latin typeface="Cambria" panose="02040503050406030204" pitchFamily="18" charset="0"/>
                <a:ea typeface="Cambria" panose="02040503050406030204" pitchFamily="18" charset="0"/>
              </a:rPr>
              <a:t>The Data Connection uses very complex rules as data types may vary. The data connection is made between data transfer processes. The data connection opens when a command comes for transferring the files and closes when the file is transferred.</a:t>
            </a:r>
          </a:p>
        </p:txBody>
      </p:sp>
      <p:pic>
        <p:nvPicPr>
          <p:cNvPr id="3" name="Picture 2">
            <a:extLst>
              <a:ext uri="{FF2B5EF4-FFF2-40B4-BE49-F238E27FC236}">
                <a16:creationId xmlns="" xmlns:a16="http://schemas.microsoft.com/office/drawing/2014/main" id="{C8E9D468-0ACC-477E-A517-E8EE36C146DF}"/>
              </a:ext>
            </a:extLst>
          </p:cNvPr>
          <p:cNvPicPr>
            <a:picLocks noChangeAspect="1"/>
          </p:cNvPicPr>
          <p:nvPr/>
        </p:nvPicPr>
        <p:blipFill rotWithShape="1">
          <a:blip r:embed="rId6"/>
          <a:srcRect l="1452" t="2540" r="1574" b="3055"/>
          <a:stretch/>
        </p:blipFill>
        <p:spPr>
          <a:xfrm>
            <a:off x="3142343" y="3243582"/>
            <a:ext cx="3676248" cy="1804505"/>
          </a:xfrm>
          <a:prstGeom prst="rect">
            <a:avLst/>
          </a:prstGeom>
        </p:spPr>
      </p:pic>
    </p:spTree>
    <p:extLst>
      <p:ext uri="{BB962C8B-B14F-4D97-AF65-F5344CB8AC3E}">
        <p14:creationId xmlns="" xmlns:p14="http://schemas.microsoft.com/office/powerpoint/2010/main" val="39268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3647122"/>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85750" algn="just">
              <a:buFont typeface="Wingdings" panose="05000000000000000000" pitchFamily="2" charset="2"/>
              <a:buChar char="Ø"/>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FTP Clients</a:t>
            </a: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FTP client is a program that implements a file transfer protocol which allows you to transfer files between two hosts on the internet.</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allows a user to connect to a remote host and upload or download the files.</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has a set of commands that we can use to connect to a host, transfer the files between you and your host and close the connection.</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FTP program is also available as a built-in component in a Web browser.</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GUI based FTP client makes the file transfer very easy and also does not require to remember the FTP commands.</a:t>
            </a:r>
          </a:p>
        </p:txBody>
      </p:sp>
    </p:spTree>
    <p:extLst>
      <p:ext uri="{BB962C8B-B14F-4D97-AF65-F5344CB8AC3E}">
        <p14:creationId xmlns="" xmlns:p14="http://schemas.microsoft.com/office/powerpoint/2010/main" val="34676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266223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Characteristics of FTP</a:t>
            </a: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Speed:</a:t>
            </a:r>
            <a:r>
              <a:rPr lang="en-US" sz="1600" dirty="0">
                <a:latin typeface="Cambria" panose="02040503050406030204" pitchFamily="18" charset="0"/>
                <a:ea typeface="Cambria" panose="02040503050406030204" pitchFamily="18" charset="0"/>
              </a:rPr>
              <a:t> The FTP is one of the fastest way to transfer the files from one computer to another computer.</a:t>
            </a:r>
          </a:p>
          <a:p>
            <a:pPr marL="355600" lvl="2" indent="-200025" algn="just">
              <a:buFont typeface="Arial" panose="020B0604020202020204" pitchFamily="34" charset="0"/>
              <a:buChar char="•"/>
            </a:pPr>
            <a:endPar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Security:</a:t>
            </a:r>
            <a:r>
              <a:rPr lang="en-US" sz="1600" dirty="0">
                <a:latin typeface="Cambria" panose="02040503050406030204" pitchFamily="18" charset="0"/>
                <a:ea typeface="Cambria" panose="02040503050406030204" pitchFamily="18" charset="0"/>
              </a:rPr>
              <a:t> To access the FTP server, we need to login with the username and password. Therefore, we can say that FTP is more secure.</a:t>
            </a:r>
          </a:p>
          <a:p>
            <a:pPr marL="355600" lvl="2" indent="-200025" algn="just">
              <a:buFont typeface="Arial" panose="020B0604020202020204" pitchFamily="34" charset="0"/>
              <a:buChar char="•"/>
            </a:pPr>
            <a:endPar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Back &amp; forth movement: </a:t>
            </a:r>
            <a:r>
              <a:rPr lang="en-US" sz="1600" dirty="0">
                <a:latin typeface="Cambria" panose="02040503050406030204" pitchFamily="18" charset="0"/>
                <a:ea typeface="Cambria" panose="02040503050406030204" pitchFamily="18" charset="0"/>
              </a:rPr>
              <a:t>FTP allows us to transfer the files back and forth. Suppose you are a manager of the company, you send some information to all the employees, and they all send information back on the same server.</a:t>
            </a:r>
          </a:p>
        </p:txBody>
      </p:sp>
    </p:spTree>
    <p:extLst>
      <p:ext uri="{BB962C8B-B14F-4D97-AF65-F5344CB8AC3E}">
        <p14:creationId xmlns="" xmlns:p14="http://schemas.microsoft.com/office/powerpoint/2010/main" val="252776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Email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284647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900542" cy="4062620"/>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Email stands for Electronic Mail.</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Email service allows an Internet user to send a message in formatted manner (mail) to the other Internet user in any part of world.</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Message in mail not only contain text, but it also contains images, audio and videos. </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 person who is sending mail is called sender and person who receives mail is called recipient.</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Simple mail transfer protocol (SMTP) is the standard mechanisms for electronic mail in the internet. Mail server handles incoming and outgoing mails.</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 post office protocol (POP) store incoming mail while SMTP handle outgoing mails.</a:t>
            </a:r>
          </a:p>
        </p:txBody>
      </p:sp>
    </p:spTree>
    <p:extLst>
      <p:ext uri="{BB962C8B-B14F-4D97-AF65-F5344CB8AC3E}">
        <p14:creationId xmlns="" xmlns:p14="http://schemas.microsoft.com/office/powerpoint/2010/main" val="303106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5947008" cy="4485813"/>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550" dirty="0">
                <a:latin typeface="Cambria" panose="02040503050406030204" pitchFamily="18" charset="0"/>
                <a:ea typeface="Cambria" panose="02040503050406030204" pitchFamily="18" charset="0"/>
              </a:rPr>
              <a:t>High level view of Internet mail system and its key components: User agents, Mail servers, SMTP (Simple Mail Transfer Protocol)</a:t>
            </a:r>
          </a:p>
          <a:p>
            <a:pPr marL="250825"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User Agent</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User agents allow users to read, reply to, forward, save, and compose messages.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E.g. Microsoft Outlook and Apple Mail.</a:t>
            </a:r>
          </a:p>
          <a:p>
            <a:pPr marL="71438"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Mail servers: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A mailbox contains incoming messages for user.</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A message queue of outgoing (to be sent) mail messages.</a:t>
            </a:r>
          </a:p>
          <a:p>
            <a:pPr marL="71438"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SMTP </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It is a principal application layer protocol between mail servers to send email messages.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client: sending mail to server</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server: receiving mail from other different mail server</a:t>
            </a:r>
          </a:p>
          <a:p>
            <a:pPr marL="250825" lvl="2" algn="just"/>
            <a:endParaRPr lang="en-US"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 xmlns:a16="http://schemas.microsoft.com/office/drawing/2014/main" id="{1BDCE941-AD69-5E50-D6EB-CF5004E89C06}"/>
              </a:ext>
            </a:extLst>
          </p:cNvPr>
          <p:cNvPicPr>
            <a:picLocks noChangeAspect="1"/>
          </p:cNvPicPr>
          <p:nvPr/>
        </p:nvPicPr>
        <p:blipFill>
          <a:blip r:embed="rId6"/>
          <a:stretch>
            <a:fillRect/>
          </a:stretch>
        </p:blipFill>
        <p:spPr>
          <a:xfrm>
            <a:off x="5918814" y="779251"/>
            <a:ext cx="3097965" cy="4024978"/>
          </a:xfrm>
          <a:prstGeom prst="rect">
            <a:avLst/>
          </a:prstGeom>
        </p:spPr>
      </p:pic>
    </p:spTree>
    <p:extLst>
      <p:ext uri="{BB962C8B-B14F-4D97-AF65-F5344CB8AC3E}">
        <p14:creationId xmlns="" xmlns:p14="http://schemas.microsoft.com/office/powerpoint/2010/main" val="3367948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441964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Feature of Email</a:t>
            </a:r>
          </a:p>
          <a:p>
            <a:pPr marL="342900" indent="-342900" algn="just" fontAlgn="t">
              <a:buFont typeface="Arial" panose="020B0604020202020204" pitchFamily="34" charset="0"/>
              <a:buChar char="•"/>
            </a:pPr>
            <a:r>
              <a:rPr lang="en-IN" sz="1600" dirty="0">
                <a:latin typeface="Cambria" panose="02040503050406030204" pitchFamily="18" charset="0"/>
                <a:ea typeface="Cambria" panose="02040503050406030204" pitchFamily="18" charset="0"/>
                <a:cs typeface="Times New Roman" pitchFamily="18" charset="0"/>
              </a:rPr>
              <a:t>E-mail system support five features:</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Composition</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Transfer</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Reporting</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Displaying</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Disposition </a:t>
            </a:r>
          </a:p>
          <a:p>
            <a:pPr marL="914400" lvl="1" indent="-457200" algn="just" fontAlgn="t">
              <a:buNone/>
            </a:pPr>
            <a:endParaRPr lang="en-IN" sz="1600" b="1" dirty="0"/>
          </a:p>
          <a:p>
            <a:pPr marL="268288" indent="-268288"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Composition: It is process of creating or replying the message.</a:t>
            </a:r>
          </a:p>
          <a:p>
            <a:pPr marL="268288" indent="-268288" algn="just" fontAlgn="t">
              <a:buFont typeface="+mj-lt"/>
              <a:buAutoNum type="arabicPeriod"/>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Transfer: It is moving from the originator to the receiver .</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Reporting: It inform the originator what happened to the message.</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Displaying: Display E-mail on user screen.</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lnSpc>
                <a:spcPct val="120000"/>
              </a:lnSpc>
              <a:buFont typeface="Arial" panose="020B0604020202020204" pitchFamily="34" charset="0"/>
              <a:buAutoNum type="arabicPeriod" startAt="2"/>
              <a:defRPr/>
            </a:pPr>
            <a:r>
              <a:rPr lang="en-IN" sz="1600" dirty="0">
                <a:latin typeface="Cambria" panose="02040503050406030204" pitchFamily="18" charset="0"/>
                <a:ea typeface="Cambria" panose="02040503050406030204" pitchFamily="18" charset="0"/>
                <a:cs typeface="Times New Roman" pitchFamily="18" charset="0"/>
              </a:rPr>
              <a:t>Disposition: It means read, save, reply, forward, delete the message. It is depends on receiver.</a:t>
            </a:r>
          </a:p>
        </p:txBody>
      </p:sp>
    </p:spTree>
    <p:extLst>
      <p:ext uri="{BB962C8B-B14F-4D97-AF65-F5344CB8AC3E}">
        <p14:creationId xmlns="" xmlns:p14="http://schemas.microsoft.com/office/powerpoint/2010/main" val="4156756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2400627"/>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Email Protocol</a:t>
            </a:r>
          </a:p>
          <a:p>
            <a:pPr marL="342900" indent="-342900" algn="just" fontAlgn="t">
              <a:buFont typeface="Arial" panose="020B0604020202020204" pitchFamily="34" charset="0"/>
              <a:buChar char="•"/>
            </a:pPr>
            <a:r>
              <a:rPr lang="en-IN" sz="1600" dirty="0">
                <a:latin typeface="Cambria" panose="02040503050406030204" pitchFamily="18" charset="0"/>
                <a:ea typeface="Cambria" panose="02040503050406030204" pitchFamily="18" charset="0"/>
                <a:cs typeface="Times New Roman" pitchFamily="18" charset="0"/>
              </a:rPr>
              <a:t>There are main 3 protocols in email system:</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SMTP  </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POP 3</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IMAP</a:t>
            </a:r>
          </a:p>
          <a:p>
            <a:pPr marL="914400" lvl="1" indent="-457200" algn="just" fontAlgn="t">
              <a:buFont typeface="+mj-lt"/>
              <a:buAutoNum type="arabicPeriod"/>
            </a:pPr>
            <a:endParaRPr lang="en-IN" sz="1600" dirty="0">
              <a:latin typeface="Cambria" panose="02040503050406030204" pitchFamily="18" charset="0"/>
              <a:ea typeface="Cambria" panose="02040503050406030204" pitchFamily="18" charset="0"/>
              <a:cs typeface="Times New Roman" pitchFamily="18" charset="0"/>
            </a:endParaRPr>
          </a:p>
          <a:p>
            <a:pPr marL="342900" indent="-342900" algn="just" fontAlgn="t">
              <a:buFont typeface="Arial" panose="020B0604020202020204" pitchFamily="34" charset="0"/>
              <a:buChar char="•"/>
            </a:pPr>
            <a:r>
              <a:rPr lang="en-US" altLang="en-GB" sz="1600" dirty="0">
                <a:latin typeface="Cambria" panose="02040503050406030204" pitchFamily="18" charset="0"/>
                <a:ea typeface="Cambria" panose="02040503050406030204" pitchFamily="18" charset="0"/>
                <a:cs typeface="Times New Roman" pitchFamily="18" charset="0"/>
              </a:rPr>
              <a:t>SMTP: delivery/storage to receiver’s server.</a:t>
            </a:r>
          </a:p>
          <a:p>
            <a:pPr algn="just" fontAlgn="t"/>
            <a:endParaRPr lang="en-US" altLang="en-GB" sz="1600" dirty="0">
              <a:latin typeface="Cambria" panose="02040503050406030204" pitchFamily="18" charset="0"/>
              <a:ea typeface="Cambria" panose="02040503050406030204" pitchFamily="18" charset="0"/>
              <a:cs typeface="Times New Roman" pitchFamily="18" charset="0"/>
            </a:endParaRPr>
          </a:p>
          <a:p>
            <a:pPr marL="342900" indent="-342900" algn="just" fontAlgn="t">
              <a:buFont typeface="Arial" panose="020B0604020202020204" pitchFamily="34" charset="0"/>
              <a:buChar char="•"/>
            </a:pPr>
            <a:r>
              <a:rPr lang="en-US" altLang="en-GB" sz="1600" dirty="0">
                <a:latin typeface="Cambria" panose="02040503050406030204" pitchFamily="18" charset="0"/>
                <a:ea typeface="Cambria" panose="02040503050406030204" pitchFamily="18" charset="0"/>
                <a:cs typeface="Times New Roman" pitchFamily="18" charset="0"/>
              </a:rPr>
              <a:t>POP &amp; IMAP : Mail Access from server and display mail.</a:t>
            </a:r>
            <a:endParaRPr lang="en-IN" sz="1100" dirty="0">
              <a:latin typeface="Cambria" panose="02040503050406030204" pitchFamily="18" charset="0"/>
              <a:ea typeface="Cambria" panose="02040503050406030204" pitchFamily="18" charset="0"/>
              <a:cs typeface="Times New Roman" pitchFamily="18" charset="0"/>
            </a:endParaRPr>
          </a:p>
        </p:txBody>
      </p:sp>
      <p:pic>
        <p:nvPicPr>
          <p:cNvPr id="3" name="Picture 2">
            <a:extLst>
              <a:ext uri="{FF2B5EF4-FFF2-40B4-BE49-F238E27FC236}">
                <a16:creationId xmlns="" xmlns:a16="http://schemas.microsoft.com/office/drawing/2014/main" id="{72A4BD42-C07A-3FED-DA83-7A711E75BD0E}"/>
              </a:ext>
            </a:extLst>
          </p:cNvPr>
          <p:cNvPicPr>
            <a:picLocks noChangeAspect="1"/>
          </p:cNvPicPr>
          <p:nvPr/>
        </p:nvPicPr>
        <p:blipFill>
          <a:blip r:embed="rId6"/>
          <a:stretch>
            <a:fillRect/>
          </a:stretch>
        </p:blipFill>
        <p:spPr>
          <a:xfrm>
            <a:off x="127222" y="3137009"/>
            <a:ext cx="8871636" cy="1911078"/>
          </a:xfrm>
          <a:prstGeom prst="rect">
            <a:avLst/>
          </a:prstGeom>
        </p:spPr>
      </p:pic>
    </p:spTree>
    <p:extLst>
      <p:ext uri="{BB962C8B-B14F-4D97-AF65-F5344CB8AC3E}">
        <p14:creationId xmlns="" xmlns:p14="http://schemas.microsoft.com/office/powerpoint/2010/main" val="771347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6">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7">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8">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492412"/>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2000" b="1" dirty="0">
                <a:latin typeface="Cambria" panose="02040503050406030204" pitchFamily="18" charset="0"/>
                <a:ea typeface="Cambria" panose="02040503050406030204" pitchFamily="18" charset="0"/>
              </a:rPr>
              <a:t>SMTP</a:t>
            </a:r>
          </a:p>
        </p:txBody>
      </p:sp>
      <p:pic>
        <p:nvPicPr>
          <p:cNvPr id="2" name="Picture 6">
            <a:extLst>
              <a:ext uri="{FF2B5EF4-FFF2-40B4-BE49-F238E27FC236}">
                <a16:creationId xmlns="" xmlns:a16="http://schemas.microsoft.com/office/drawing/2014/main" id="{0DA400BB-0C4C-824D-427D-D83AE9B90236}"/>
              </a:ext>
            </a:extLst>
          </p:cNvPr>
          <p:cNvPicPr>
            <a:picLocks noChangeAspect="1" noChangeArrowheads="1"/>
          </p:cNvPicPr>
          <p:nvPr>
            <p:custDataLst>
              <p:tags r:id="rId1"/>
            </p:custDataLst>
          </p:nvPr>
        </p:nvPicPr>
        <p:blipFill>
          <a:blip r:embed="rId9">
            <a:extLst>
              <a:ext uri="{28A0092B-C50C-407E-A947-70E740481C1C}">
                <a14:useLocalDpi xmlns="" xmlns:a14="http://schemas.microsoft.com/office/drawing/2010/main" val="0"/>
              </a:ext>
            </a:extLst>
          </a:blip>
          <a:srcRect/>
          <a:stretch>
            <a:fillRect/>
          </a:stretch>
        </p:blipFill>
        <p:spPr bwMode="auto">
          <a:xfrm>
            <a:off x="1334127" y="901325"/>
            <a:ext cx="6528212" cy="1441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4" name="Content Placeholder 2">
            <a:extLst>
              <a:ext uri="{FF2B5EF4-FFF2-40B4-BE49-F238E27FC236}">
                <a16:creationId xmlns="" xmlns:a16="http://schemas.microsoft.com/office/drawing/2014/main" id="{0EF8C7BE-6DAC-A82A-6057-5224A7FC1626}"/>
              </a:ext>
            </a:extLst>
          </p:cNvPr>
          <p:cNvSpPr txBox="1"/>
          <p:nvPr>
            <p:custDataLst>
              <p:tags r:id="rId2"/>
            </p:custDataLst>
          </p:nvPr>
        </p:nvSpPr>
        <p:spPr>
          <a:xfrm>
            <a:off x="127221" y="2310820"/>
            <a:ext cx="4423913" cy="2379064"/>
          </a:xfrm>
          <a:prstGeom prst="rect">
            <a:avLst/>
          </a:prstGeom>
          <a:noFill/>
          <a:ln w="9525" cap="flat" cmpd="sng" algn="ctr">
            <a:noFill/>
            <a:prstDash val="solid"/>
            <a:round/>
            <a:headEnd type="none" w="med" len="med"/>
            <a:tailEnd type="none" w="med" len="med"/>
          </a:ln>
        </p:spPr>
        <p:txBody>
          <a:bodyPr/>
          <a:lstStyle>
            <a:lvl1pPr marL="342900" indent="-342900" algn="l" defTabSz="914400" rtl="0" eaLnBrk="1" latinLnBrk="0" hangingPunct="1">
              <a:lnSpc>
                <a:spcPct val="114000"/>
              </a:lnSpc>
              <a:spcBef>
                <a:spcPct val="20000"/>
              </a:spcBef>
              <a:buClrTx/>
              <a:buFont typeface="Wingdings"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l" defTabSz="914400" rtl="0" eaLnBrk="1" latinLnBrk="0" hangingPunct="1">
              <a:lnSpc>
                <a:spcPct val="114000"/>
              </a:lnSpc>
              <a:spcBef>
                <a:spcPct val="20000"/>
              </a:spcBef>
              <a:buClrTx/>
              <a:buFont typeface="ZapfDingbatsITC"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l" defTabSz="914400" rtl="0" eaLnBrk="1" latinLnBrk="0" hangingPunct="1">
              <a:lnSpc>
                <a:spcPct val="114000"/>
              </a:lnSpc>
              <a:spcBef>
                <a:spcPct val="20000"/>
              </a:spcBef>
              <a:buClrTx/>
              <a:buFont typeface="Wingdings" charset="2"/>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l" defTabSz="914400" rtl="0" eaLnBrk="1" latinLnBrk="0" hangingPunct="1">
              <a:lnSpc>
                <a:spcPct val="114000"/>
              </a:lnSpc>
              <a:spcBef>
                <a:spcPct val="20000"/>
              </a:spcBef>
              <a:buClrTx/>
              <a:buFont typeface="Wingdings" charset="2"/>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l" defTabSz="914400" rtl="0" eaLnBrk="1" latinLnBrk="0" hangingPunct="1">
              <a:lnSpc>
                <a:spcPct val="114000"/>
              </a:lnSpc>
              <a:spcBef>
                <a:spcPct val="20000"/>
              </a:spcBef>
              <a:buClrTx/>
              <a:buFont typeface="Wingdings" charset="2"/>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Alice uses user agent to compose message </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to </a:t>
            </a:r>
            <a:r>
              <a:rPr lang="en-US" altLang="ja-JP" sz="1800" i="1"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cs typeface="Courier New" charset="0"/>
                <a:sym typeface="Wingdings"/>
                <a:hlinkClick r:id="rId10"/>
              </a:rPr>
              <a:t>bob@gmail.com</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 (uses SMTP)</a:t>
            </a:r>
            <a:endParaRPr lang="en-US" altLang="ja-JP" sz="1800" dirty="0">
              <a:solidFill>
                <a:srgbClr val="FF0000"/>
              </a:solidFill>
              <a:latin typeface="Cambria" panose="02040503050406030204" pitchFamily="18" charset="0"/>
              <a:ea typeface="Cambria" panose="02040503050406030204" pitchFamily="18" charset="0"/>
              <a:cs typeface="Courier New" charset="0"/>
              <a:hlinkClick r:id="rId10"/>
            </a:endParaRPr>
          </a:p>
          <a:p>
            <a:pPr marL="269875" indent="-269875" algn="just"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Alice’</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user agent sends message to her mail server; message placed in message queue.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9875" indent="-269875" algn="just"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Client side of SMTP opens TCP connection with Bob’</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mail server.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en-US" sz="1800" dirty="0">
              <a:latin typeface="Cambria" panose="02040503050406030204" pitchFamily="18" charset="0"/>
              <a:ea typeface="Cambria" panose="02040503050406030204" pitchFamily="18" charset="0"/>
            </a:endParaRPr>
          </a:p>
        </p:txBody>
      </p:sp>
      <p:sp>
        <p:nvSpPr>
          <p:cNvPr id="5" name="Content Placeholder 3">
            <a:extLst>
              <a:ext uri="{FF2B5EF4-FFF2-40B4-BE49-F238E27FC236}">
                <a16:creationId xmlns="" xmlns:a16="http://schemas.microsoft.com/office/drawing/2014/main" id="{DB7CFBC2-26F4-822A-01C7-63B0BBAA464C}"/>
              </a:ext>
            </a:extLst>
          </p:cNvPr>
          <p:cNvSpPr txBox="1"/>
          <p:nvPr>
            <p:custDataLst>
              <p:tags r:id="rId3"/>
            </p:custDataLst>
          </p:nvPr>
        </p:nvSpPr>
        <p:spPr>
          <a:xfrm>
            <a:off x="4596584" y="2347215"/>
            <a:ext cx="4321540" cy="2590800"/>
          </a:xfrm>
          <a:prstGeom prst="rect">
            <a:avLst/>
          </a:prstGeom>
          <a:noFill/>
          <a:ln w="9525" cap="flat" cmpd="sng" algn="ctr">
            <a:noFill/>
            <a:prstDash val="solid"/>
            <a:round/>
            <a:headEnd type="none" w="med" len="med"/>
            <a:tailEnd type="none" w="med" len="med"/>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SMTP client sends Alice’</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message over the TCP connection.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Bob’</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mail server places the message in Bob’s mailbox.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Bob invokes his user agent to read message.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(Not used SMTP)</a:t>
            </a:r>
            <a:endPar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p:txBody>
      </p:sp>
      <p:cxnSp>
        <p:nvCxnSpPr>
          <p:cNvPr id="6" name="Straight Connector 5">
            <a:extLst>
              <a:ext uri="{FF2B5EF4-FFF2-40B4-BE49-F238E27FC236}">
                <a16:creationId xmlns="" xmlns:a16="http://schemas.microsoft.com/office/drawing/2014/main" id="{336B4F61-40A5-E917-F0E4-A489E5973232}"/>
              </a:ext>
            </a:extLst>
          </p:cNvPr>
          <p:cNvCxnSpPr>
            <a:cxnSpLocks/>
          </p:cNvCxnSpPr>
          <p:nvPr/>
        </p:nvCxnSpPr>
        <p:spPr>
          <a:xfrm>
            <a:off x="4572000" y="2332209"/>
            <a:ext cx="0" cy="252000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952261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6092353" cy="4355008"/>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POP3</a:t>
            </a: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Post office protocol 3 (POP 3) is Mail access Protocol. </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It is used to transfer e-mail from a mail server to client software. </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POP 3 uses port no 110 using TCP connection.</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After TCP connection established, POP3 performs 3 phases: Authorization, Transaction, Update.</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authorization phase</a:t>
            </a:r>
            <a:r>
              <a:rPr lang="en-US" sz="1500" dirty="0">
                <a:latin typeface="Cambria" panose="02040503050406030204" pitchFamily="18" charset="0"/>
                <a:ea typeface="Cambria" panose="02040503050406030204" pitchFamily="18" charset="0"/>
                <a:cs typeface="Times New Roman" pitchFamily="18" charset="0"/>
              </a:rPr>
              <a:t>, user agent sends a user name and a password to authenticate the user downloading the mail.</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transaction phase</a:t>
            </a:r>
            <a:r>
              <a:rPr lang="en-US" sz="1500" dirty="0">
                <a:latin typeface="Cambria" panose="02040503050406030204" pitchFamily="18" charset="0"/>
                <a:ea typeface="Cambria" panose="02040503050406030204" pitchFamily="18" charset="0"/>
                <a:cs typeface="Times New Roman" pitchFamily="18" charset="0"/>
              </a:rPr>
              <a:t>, the user agent retrieves message, mark massages for deletion &amp; remove deletion mark.</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update phase</a:t>
            </a:r>
            <a:r>
              <a:rPr lang="en-US" sz="1500" dirty="0">
                <a:latin typeface="Cambria" panose="02040503050406030204" pitchFamily="18" charset="0"/>
                <a:ea typeface="Cambria" panose="02040503050406030204" pitchFamily="18" charset="0"/>
                <a:cs typeface="Times New Roman" pitchFamily="18" charset="0"/>
              </a:rPr>
              <a:t>, after the quit command by client, ending the POP3 session; the mail server deletes marked messages.</a:t>
            </a:r>
          </a:p>
        </p:txBody>
      </p:sp>
      <p:pic>
        <p:nvPicPr>
          <p:cNvPr id="2" name="Picture 1">
            <a:extLst>
              <a:ext uri="{FF2B5EF4-FFF2-40B4-BE49-F238E27FC236}">
                <a16:creationId xmlns="" xmlns:a16="http://schemas.microsoft.com/office/drawing/2014/main" id="{5AD49C8D-6D7C-49DF-B036-DDE7E25243A8}"/>
              </a:ext>
            </a:extLst>
          </p:cNvPr>
          <p:cNvPicPr>
            <a:picLocks noChangeAspect="1"/>
          </p:cNvPicPr>
          <p:nvPr/>
        </p:nvPicPr>
        <p:blipFill>
          <a:blip r:embed="rId6"/>
          <a:stretch>
            <a:fillRect/>
          </a:stretch>
        </p:blipFill>
        <p:spPr>
          <a:xfrm>
            <a:off x="6219574" y="726076"/>
            <a:ext cx="2847611" cy="4078153"/>
          </a:xfrm>
          <a:prstGeom prst="rect">
            <a:avLst/>
          </a:prstGeom>
        </p:spPr>
      </p:pic>
      <p:sp>
        <p:nvSpPr>
          <p:cNvPr id="4" name="Rectangle: Rounded Corners 3">
            <a:extLst>
              <a:ext uri="{FF2B5EF4-FFF2-40B4-BE49-F238E27FC236}">
                <a16:creationId xmlns="" xmlns:a16="http://schemas.microsoft.com/office/drawing/2014/main" id="{578568EF-6C54-3EAF-470D-C54F11FEB446}"/>
              </a:ext>
            </a:extLst>
          </p:cNvPr>
          <p:cNvSpPr/>
          <p:nvPr/>
        </p:nvSpPr>
        <p:spPr>
          <a:xfrm>
            <a:off x="6347653" y="1613798"/>
            <a:ext cx="2578633" cy="998774"/>
          </a:xfrm>
          <a:prstGeom prst="roundRect">
            <a:avLst/>
          </a:prstGeom>
          <a:noFill/>
          <a:ln w="28575">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 xmlns:a16="http://schemas.microsoft.com/office/drawing/2014/main" id="{4F96C517-AFDF-4248-080F-F2A4158893E1}"/>
              </a:ext>
            </a:extLst>
          </p:cNvPr>
          <p:cNvSpPr/>
          <p:nvPr/>
        </p:nvSpPr>
        <p:spPr>
          <a:xfrm>
            <a:off x="6345755" y="2653856"/>
            <a:ext cx="2578633" cy="9987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 xmlns:a16="http://schemas.microsoft.com/office/drawing/2014/main" id="{5F385BBF-4A4E-5ED8-D181-76446C0C59EF}"/>
              </a:ext>
            </a:extLst>
          </p:cNvPr>
          <p:cNvSpPr/>
          <p:nvPr/>
        </p:nvSpPr>
        <p:spPr>
          <a:xfrm>
            <a:off x="6345755" y="4081164"/>
            <a:ext cx="2578633" cy="723066"/>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 xmlns:p14="http://schemas.microsoft.com/office/powerpoint/2010/main" val="189735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World Wide Web</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8878894" cy="2400627"/>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POP3 Functionality</a:t>
            </a:r>
          </a:p>
          <a:p>
            <a:pPr marL="71437" lvl="2" algn="just"/>
            <a:endParaRPr lang="en-US" sz="1600" b="1" dirty="0">
              <a:latin typeface="Cambria" panose="02040503050406030204" pitchFamily="18" charset="0"/>
              <a:ea typeface="Cambria" panose="02040503050406030204"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POP3 is designed to delete mail on the server as soon as the user has downloaded it.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POP3 has two modes: Delete mode and Keep mode.</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In the delete mode, mail is deleted from the mailbox after each retrieval.</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In the keep mode, the mail remains in the mail box after download.</a:t>
            </a:r>
          </a:p>
        </p:txBody>
      </p:sp>
    </p:spTree>
    <p:extLst>
      <p:ext uri="{BB962C8B-B14F-4D97-AF65-F5344CB8AC3E}">
        <p14:creationId xmlns="" xmlns:p14="http://schemas.microsoft.com/office/powerpoint/2010/main" val="53598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5418467" cy="4062620"/>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800" b="1" dirty="0">
                <a:latin typeface="Cambria" panose="02040503050406030204" pitchFamily="18" charset="0"/>
                <a:ea typeface="Cambria" panose="02040503050406030204" pitchFamily="18" charset="0"/>
              </a:rPr>
              <a:t>IMAP</a:t>
            </a:r>
          </a:p>
          <a:p>
            <a:pPr marL="355600" indent="-268288" algn="just" fontAlgn="t">
              <a:buFont typeface="Arial" panose="020B0604020202020204" pitchFamily="34" charset="0"/>
              <a:buChar char="•"/>
            </a:pPr>
            <a:r>
              <a:rPr lang="en-US" sz="1800" dirty="0">
                <a:latin typeface="Cambria" panose="02040503050406030204" pitchFamily="18" charset="0"/>
                <a:ea typeface="Cambria" panose="02040503050406030204" pitchFamily="18" charset="0"/>
                <a:cs typeface="Times New Roman" pitchFamily="18" charset="0"/>
              </a:rPr>
              <a:t>IMAP state transition diagram:</a:t>
            </a:r>
          </a:p>
          <a:p>
            <a:pPr marL="355600" indent="-268288" algn="just" fontAlgn="t">
              <a:buFont typeface="Arial" panose="020B0604020202020204" pitchFamily="34" charset="0"/>
              <a:buChar char="•"/>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Not authenticated: </a:t>
            </a:r>
            <a:r>
              <a:rPr lang="en-US" sz="1800" dirty="0">
                <a:latin typeface="Cambria" panose="02040503050406030204" pitchFamily="18" charset="0"/>
                <a:ea typeface="Cambria" panose="02040503050406030204" pitchFamily="18" charset="0"/>
                <a:cs typeface="Times New Roman" pitchFamily="18" charset="0"/>
              </a:rPr>
              <a:t>Client provides authentication information to the server.</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Authenticated: </a:t>
            </a:r>
            <a:r>
              <a:rPr lang="en-US" sz="1800" dirty="0">
                <a:latin typeface="Cambria" panose="02040503050406030204" pitchFamily="18" charset="0"/>
                <a:ea typeface="Cambria" panose="02040503050406030204" pitchFamily="18" charset="0"/>
                <a:cs typeface="Times New Roman" pitchFamily="18" charset="0"/>
              </a:rPr>
              <a:t>Server verify the information and client is now allowed to perform on a mailbox.</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Selected</a:t>
            </a:r>
            <a:r>
              <a:rPr lang="en-US" sz="1800" dirty="0">
                <a:latin typeface="Cambria" panose="02040503050406030204" pitchFamily="18" charset="0"/>
                <a:ea typeface="Cambria" panose="02040503050406030204" pitchFamily="18" charset="0"/>
                <a:cs typeface="Times New Roman" pitchFamily="18" charset="0"/>
              </a:rPr>
              <a:t>: Client is allowed to access manipulated individual messages within the mailbox.</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Logout: </a:t>
            </a:r>
            <a:r>
              <a:rPr lang="en-US" sz="1800" dirty="0">
                <a:latin typeface="Cambria" panose="02040503050406030204" pitchFamily="18" charset="0"/>
                <a:ea typeface="Cambria" panose="02040503050406030204" pitchFamily="18" charset="0"/>
                <a:cs typeface="Times New Roman" pitchFamily="18" charset="0"/>
              </a:rPr>
              <a:t>Client send logout command for closing IMAP session.</a:t>
            </a:r>
          </a:p>
        </p:txBody>
      </p:sp>
      <p:pic>
        <p:nvPicPr>
          <p:cNvPr id="3" name="Picture 2">
            <a:extLst>
              <a:ext uri="{FF2B5EF4-FFF2-40B4-BE49-F238E27FC236}">
                <a16:creationId xmlns="" xmlns:a16="http://schemas.microsoft.com/office/drawing/2014/main" id="{DBB1998A-CE1D-0784-A839-249D474D9D71}"/>
              </a:ext>
            </a:extLst>
          </p:cNvPr>
          <p:cNvPicPr>
            <a:picLocks noChangeAspect="1"/>
          </p:cNvPicPr>
          <p:nvPr/>
        </p:nvPicPr>
        <p:blipFill>
          <a:blip r:embed="rId6"/>
          <a:stretch>
            <a:fillRect/>
          </a:stretch>
        </p:blipFill>
        <p:spPr>
          <a:xfrm>
            <a:off x="5737939" y="752651"/>
            <a:ext cx="3461658" cy="4268836"/>
          </a:xfrm>
          <a:prstGeom prst="rect">
            <a:avLst/>
          </a:prstGeom>
        </p:spPr>
      </p:pic>
    </p:spTree>
    <p:extLst>
      <p:ext uri="{BB962C8B-B14F-4D97-AF65-F5344CB8AC3E}">
        <p14:creationId xmlns="" xmlns:p14="http://schemas.microsoft.com/office/powerpoint/2010/main" val="110675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8871637" cy="3123902"/>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IMAP Functionality</a:t>
            </a: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To keeps all messages in one place: at server</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The recipient can then move and organize the message into a new, user-created folder, read the message, delete the message, move messages from one folder to another and so on.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To allow users to search remote folders for messages matching specific criteria.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Also permit a user agent to obtain components of messages, When low-bandwidth connection between the user agent and its mail server. In this case, user not to download all the messages in its mailbox, particularly avoiding long messages like an audio or video clip.</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 xmlns:p14="http://schemas.microsoft.com/office/powerpoint/2010/main" val="3715600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DNS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3090637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41241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stands for Domain Name System.</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Human Brain cannot remember more numbers in compare to name.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required for the functioning of the internet.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a directory service that provides a mapping between the name of a host on the network and its numerical address.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a service that translates the domain name into IP addresses. This allows the users of networks to utilize user-friendly names when looking for other hosts instead of remembering the IP addresses.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suppose the “facebook.com” has an IP address of 132.147.165.50, most people would reach this site by specifying “facebook.com”. Therefore, the domain name is more reliable than IP address.</a:t>
            </a:r>
          </a:p>
        </p:txBody>
      </p:sp>
    </p:spTree>
    <p:extLst>
      <p:ext uri="{BB962C8B-B14F-4D97-AF65-F5344CB8AC3E}">
        <p14:creationId xmlns="" xmlns:p14="http://schemas.microsoft.com/office/powerpoint/2010/main" val="218502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43085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includes following Components:</a:t>
            </a:r>
          </a:p>
        </p:txBody>
      </p:sp>
      <p:graphicFrame>
        <p:nvGraphicFramePr>
          <p:cNvPr id="5" name="Diagram 4">
            <a:extLst>
              <a:ext uri="{FF2B5EF4-FFF2-40B4-BE49-F238E27FC236}">
                <a16:creationId xmlns="" xmlns:a16="http://schemas.microsoft.com/office/drawing/2014/main" id="{0BFA1B76-6AFD-2CD3-D34A-06B029325FF7}"/>
              </a:ext>
            </a:extLst>
          </p:cNvPr>
          <p:cNvGraphicFramePr/>
          <p:nvPr/>
        </p:nvGraphicFramePr>
        <p:xfrm>
          <a:off x="1190171" y="1201210"/>
          <a:ext cx="6052458" cy="35014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33482174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169521"/>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Domain Name</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Domain name is divided into main three different categories in the internet. </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i.e., Generic domain, Country domain and Inverse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Each node in tree defines a domain, which is an index to the domain name space database.</a:t>
            </a:r>
          </a:p>
        </p:txBody>
      </p:sp>
      <p:pic>
        <p:nvPicPr>
          <p:cNvPr id="2" name="Picture 1">
            <a:extLst>
              <a:ext uri="{FF2B5EF4-FFF2-40B4-BE49-F238E27FC236}">
                <a16:creationId xmlns="" xmlns:a16="http://schemas.microsoft.com/office/drawing/2014/main" id="{55684F51-E6B6-033A-D6B5-DC4BA3BDBD71}"/>
              </a:ext>
            </a:extLst>
          </p:cNvPr>
          <p:cNvPicPr>
            <a:picLocks noChangeAspect="1"/>
          </p:cNvPicPr>
          <p:nvPr/>
        </p:nvPicPr>
        <p:blipFill>
          <a:blip r:embed="rId6"/>
          <a:stretch>
            <a:fillRect/>
          </a:stretch>
        </p:blipFill>
        <p:spPr>
          <a:xfrm>
            <a:off x="1759572" y="1855418"/>
            <a:ext cx="5617406" cy="2919782"/>
          </a:xfrm>
          <a:prstGeom prst="rect">
            <a:avLst/>
          </a:prstGeom>
        </p:spPr>
      </p:pic>
    </p:spTree>
    <p:extLst>
      <p:ext uri="{BB962C8B-B14F-4D97-AF65-F5344CB8AC3E}">
        <p14:creationId xmlns="" xmlns:p14="http://schemas.microsoft.com/office/powerpoint/2010/main" val="740265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923299"/>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Generic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3 character domains are called the generic domains.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Generic domain labels are as follows</a:t>
            </a:r>
          </a:p>
        </p:txBody>
      </p:sp>
      <p:pic>
        <p:nvPicPr>
          <p:cNvPr id="3" name="Picture 2">
            <a:extLst>
              <a:ext uri="{FF2B5EF4-FFF2-40B4-BE49-F238E27FC236}">
                <a16:creationId xmlns="" xmlns:a16="http://schemas.microsoft.com/office/drawing/2014/main" id="{328229E0-6563-CB89-8088-FA41F7B52345}"/>
              </a:ext>
            </a:extLst>
          </p:cNvPr>
          <p:cNvPicPr>
            <a:picLocks noChangeAspect="1"/>
          </p:cNvPicPr>
          <p:nvPr/>
        </p:nvPicPr>
        <p:blipFill>
          <a:blip r:embed="rId6"/>
          <a:stretch>
            <a:fillRect/>
          </a:stretch>
        </p:blipFill>
        <p:spPr>
          <a:xfrm>
            <a:off x="718940" y="1684281"/>
            <a:ext cx="7392210" cy="3207603"/>
          </a:xfrm>
          <a:prstGeom prst="rect">
            <a:avLst/>
          </a:prstGeom>
        </p:spPr>
      </p:pic>
    </p:spTree>
    <p:extLst>
      <p:ext uri="{BB962C8B-B14F-4D97-AF65-F5344CB8AC3E}">
        <p14:creationId xmlns="" xmlns:p14="http://schemas.microsoft.com/office/powerpoint/2010/main" val="1029561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67707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Generic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a:t>
            </a:r>
            <a:r>
              <a:rPr lang="en-US" sz="1600" dirty="0" smtClean="0">
                <a:latin typeface="Cambria" panose="02040503050406030204" pitchFamily="18" charset="0"/>
                <a:ea typeface="Cambria" panose="02040503050406030204" pitchFamily="18" charset="0"/>
                <a:hlinkClick r:id="rId6"/>
              </a:rPr>
              <a:t>abc.com</a:t>
            </a:r>
            <a:endParaRPr lang="en-US" sz="1600" dirty="0">
              <a:latin typeface="Cambria" panose="02040503050406030204" pitchFamily="18" charset="0"/>
              <a:ea typeface="Cambria" panose="02040503050406030204" pitchFamily="18" charset="0"/>
            </a:endParaRPr>
          </a:p>
        </p:txBody>
      </p:sp>
      <p:grpSp>
        <p:nvGrpSpPr>
          <p:cNvPr id="10" name="Group 9"/>
          <p:cNvGrpSpPr/>
          <p:nvPr/>
        </p:nvGrpSpPr>
        <p:grpSpPr>
          <a:xfrm>
            <a:off x="267414" y="1293780"/>
            <a:ext cx="8652850" cy="3505034"/>
            <a:chOff x="251067" y="1322962"/>
            <a:chExt cx="8652850" cy="3505034"/>
          </a:xfrm>
        </p:grpSpPr>
        <p:pic>
          <p:nvPicPr>
            <p:cNvPr id="4" name="Picture 3">
              <a:extLst>
                <a:ext uri="{FF2B5EF4-FFF2-40B4-BE49-F238E27FC236}">
                  <a16:creationId xmlns="" xmlns:a16="http://schemas.microsoft.com/office/drawing/2014/main" id="{291065A5-1C87-7547-E4CE-FDEBDEFF7EF2}"/>
                </a:ext>
              </a:extLst>
            </p:cNvPr>
            <p:cNvPicPr>
              <a:picLocks noChangeAspect="1"/>
            </p:cNvPicPr>
            <p:nvPr/>
          </p:nvPicPr>
          <p:blipFill>
            <a:blip r:embed="rId7"/>
            <a:stretch>
              <a:fillRect/>
            </a:stretch>
          </p:blipFill>
          <p:spPr>
            <a:xfrm>
              <a:off x="251067" y="1322962"/>
              <a:ext cx="8652850" cy="3505034"/>
            </a:xfrm>
            <a:prstGeom prst="rect">
              <a:avLst/>
            </a:prstGeom>
          </p:spPr>
        </p:pic>
        <p:sp>
          <p:nvSpPr>
            <p:cNvPr id="8" name="Rectangle 7"/>
            <p:cNvSpPr/>
            <p:nvPr/>
          </p:nvSpPr>
          <p:spPr>
            <a:xfrm>
              <a:off x="2217906" y="4036979"/>
              <a:ext cx="1371600" cy="243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abc</a:t>
              </a:r>
              <a:endParaRPr lang="en-US" dirty="0">
                <a:solidFill>
                  <a:schemeClr val="tx1"/>
                </a:solidFill>
              </a:endParaRPr>
            </a:p>
          </p:txBody>
        </p:sp>
        <p:sp>
          <p:nvSpPr>
            <p:cNvPr id="9" name="Rectangle 8"/>
            <p:cNvSpPr/>
            <p:nvPr/>
          </p:nvSpPr>
          <p:spPr>
            <a:xfrm>
              <a:off x="3725694" y="4503906"/>
              <a:ext cx="1857983" cy="184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Abc.com</a:t>
              </a:r>
              <a:endParaRPr lang="en-US" dirty="0">
                <a:solidFill>
                  <a:schemeClr val="tx1"/>
                </a:solidFill>
              </a:endParaRPr>
            </a:p>
          </p:txBody>
        </p:sp>
      </p:grpSp>
    </p:spTree>
    <p:extLst>
      <p:ext uri="{BB962C8B-B14F-4D97-AF65-F5344CB8AC3E}">
        <p14:creationId xmlns="" xmlns:p14="http://schemas.microsoft.com/office/powerpoint/2010/main" val="1432073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923299"/>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Country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2 character domains are called the country domains.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Country domain uses two character country abbreviations.</a:t>
            </a:r>
          </a:p>
        </p:txBody>
      </p:sp>
      <p:pic>
        <p:nvPicPr>
          <p:cNvPr id="2" name="Picture 1">
            <a:extLst>
              <a:ext uri="{FF2B5EF4-FFF2-40B4-BE49-F238E27FC236}">
                <a16:creationId xmlns="" xmlns:a16="http://schemas.microsoft.com/office/drawing/2014/main" id="{931D593D-25FD-049E-9B02-9549881FA7D5}"/>
              </a:ext>
            </a:extLst>
          </p:cNvPr>
          <p:cNvPicPr>
            <a:picLocks noChangeAspect="1"/>
          </p:cNvPicPr>
          <p:nvPr/>
        </p:nvPicPr>
        <p:blipFill>
          <a:blip r:embed="rId6"/>
          <a:stretch>
            <a:fillRect/>
          </a:stretch>
        </p:blipFill>
        <p:spPr>
          <a:xfrm>
            <a:off x="462716" y="1582056"/>
            <a:ext cx="8318427" cy="3536525"/>
          </a:xfrm>
          <a:prstGeom prst="rect">
            <a:avLst/>
          </a:prstGeom>
        </p:spPr>
      </p:pic>
    </p:spTree>
    <p:extLst>
      <p:ext uri="{BB962C8B-B14F-4D97-AF65-F5344CB8AC3E}">
        <p14:creationId xmlns="" xmlns:p14="http://schemas.microsoft.com/office/powerpoint/2010/main" val="3708518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8937266" cy="392412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WWW?</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World wide web is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collection of millions of files </a:t>
            </a:r>
            <a:r>
              <a:rPr lang="en-US" sz="1700" dirty="0">
                <a:latin typeface="Cambria" panose="02040503050406030204" pitchFamily="18" charset="0"/>
                <a:ea typeface="Cambria" panose="02040503050406030204" pitchFamily="18" charset="0"/>
              </a:rPr>
              <a:t>stored on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thousand of servers </a:t>
            </a:r>
            <a:r>
              <a:rPr lang="en-US" sz="1700" dirty="0">
                <a:latin typeface="Cambria" panose="02040503050406030204" pitchFamily="18" charset="0"/>
                <a:ea typeface="Cambria" panose="02040503050406030204" pitchFamily="18" charset="0"/>
              </a:rPr>
              <a:t>all over the world.</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These files represents documents, pictures, video, sounds, programs, interactive environments.</a:t>
            </a:r>
          </a:p>
          <a:p>
            <a:pPr marL="285750" lvl="2" indent="-285750" algn="just">
              <a:buFont typeface="Wingdings" panose="05000000000000000000" pitchFamily="2" charset="2"/>
              <a:buChar char="q"/>
            </a:pP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Webpage?</a:t>
            </a:r>
            <a:endParaRPr lang="en-US" sz="1700" dirty="0">
              <a:solidFill>
                <a:schemeClr val="tx1"/>
              </a:solidFill>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webpage</a:t>
            </a:r>
            <a:r>
              <a:rPr lang="en-US" sz="1700" dirty="0">
                <a:latin typeface="Cambria" panose="02040503050406030204" pitchFamily="18" charset="0"/>
                <a:ea typeface="Cambria" panose="02040503050406030204" pitchFamily="18" charset="0"/>
              </a:rPr>
              <a:t> is an HTML document that is stored on a web server. </a:t>
            </a:r>
          </a:p>
          <a:p>
            <a:pPr marL="285750" lvl="2" indent="-285750" algn="just">
              <a:buFont typeface="Wingdings" panose="05000000000000000000" pitchFamily="2" charset="2"/>
              <a:buChar char="q"/>
            </a:pP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Website?</a:t>
            </a:r>
            <a:endParaRPr lang="en-US" sz="1700" dirty="0">
              <a:solidFill>
                <a:schemeClr val="tx1"/>
              </a:solidFill>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website</a:t>
            </a:r>
            <a:r>
              <a:rPr lang="en-US" sz="1700" dirty="0">
                <a:latin typeface="Cambria" panose="02040503050406030204" pitchFamily="18" charset="0"/>
                <a:ea typeface="Cambria" panose="02040503050406030204" pitchFamily="18" charset="0"/>
              </a:rPr>
              <a:t> is a collection of web pages belonging to a particular organization.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URL of these pages share a common prefix, which is the address of the home page.</a:t>
            </a:r>
          </a:p>
        </p:txBody>
      </p:sp>
    </p:spTree>
    <p:extLst>
      <p:ext uri="{BB962C8B-B14F-4D97-AF65-F5344CB8AC3E}">
        <p14:creationId xmlns="" xmlns:p14="http://schemas.microsoft.com/office/powerpoint/2010/main" val="304181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677078"/>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Country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bcci.in</a:t>
            </a:r>
          </a:p>
        </p:txBody>
      </p:sp>
      <p:pic>
        <p:nvPicPr>
          <p:cNvPr id="3" name="Picture 2">
            <a:extLst>
              <a:ext uri="{FF2B5EF4-FFF2-40B4-BE49-F238E27FC236}">
                <a16:creationId xmlns="" xmlns:a16="http://schemas.microsoft.com/office/drawing/2014/main" id="{703F3A92-6245-9769-B794-9BA39B876282}"/>
              </a:ext>
            </a:extLst>
          </p:cNvPr>
          <p:cNvPicPr>
            <a:picLocks noChangeAspect="1"/>
          </p:cNvPicPr>
          <p:nvPr/>
        </p:nvPicPr>
        <p:blipFill>
          <a:blip r:embed="rId6"/>
          <a:stretch>
            <a:fillRect/>
          </a:stretch>
        </p:blipFill>
        <p:spPr>
          <a:xfrm>
            <a:off x="532627" y="1201210"/>
            <a:ext cx="8089729" cy="3632662"/>
          </a:xfrm>
          <a:prstGeom prst="rect">
            <a:avLst/>
          </a:prstGeom>
        </p:spPr>
      </p:pic>
    </p:spTree>
    <p:extLst>
      <p:ext uri="{BB962C8B-B14F-4D97-AF65-F5344CB8AC3E}">
        <p14:creationId xmlns="" xmlns:p14="http://schemas.microsoft.com/office/powerpoint/2010/main" val="15689551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7536322" cy="3631733"/>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600" b="1" dirty="0">
                <a:latin typeface="Cambria" panose="02040503050406030204" pitchFamily="18" charset="0"/>
                <a:ea typeface="Cambria" panose="02040503050406030204" pitchFamily="18" charset="0"/>
              </a:rPr>
              <a:t>Inverse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Inverse domain is used to map an address to a name.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a client send a request to the server for performing a particular task, server finds a list of authorized client.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list contains only IP addresses of the client.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server sends a query to the DNS server to map an address to a name to determine if the client is on the authorized list.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query is called an inverse query.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query is handled by first level node called </a:t>
            </a:r>
            <a:r>
              <a:rPr lang="en-US" sz="1600" dirty="0" err="1">
                <a:latin typeface="Cambria" panose="02040503050406030204" pitchFamily="18" charset="0"/>
                <a:ea typeface="Cambria" panose="02040503050406030204" pitchFamily="18" charset="0"/>
              </a:rPr>
              <a:t>arpa</a:t>
            </a:r>
            <a:r>
              <a:rPr lang="en-US" sz="1600" dirty="0">
                <a:latin typeface="Cambria" panose="02040503050406030204" pitchFamily="18" charset="0"/>
                <a:ea typeface="Cambria" panose="02040503050406030204" pitchFamily="18" charset="0"/>
              </a:rPr>
              <a:t>.</a:t>
            </a:r>
          </a:p>
        </p:txBody>
      </p:sp>
      <p:pic>
        <p:nvPicPr>
          <p:cNvPr id="3" name="Picture 2">
            <a:extLst>
              <a:ext uri="{FF2B5EF4-FFF2-40B4-BE49-F238E27FC236}">
                <a16:creationId xmlns="" xmlns:a16="http://schemas.microsoft.com/office/drawing/2014/main" id="{A67492B8-3B33-A377-D23E-A183C8A3515C}"/>
              </a:ext>
            </a:extLst>
          </p:cNvPr>
          <p:cNvPicPr>
            <a:picLocks noChangeAspect="1"/>
          </p:cNvPicPr>
          <p:nvPr/>
        </p:nvPicPr>
        <p:blipFill>
          <a:blip r:embed="rId6"/>
          <a:stretch>
            <a:fillRect/>
          </a:stretch>
        </p:blipFill>
        <p:spPr>
          <a:xfrm>
            <a:off x="7772401" y="663900"/>
            <a:ext cx="1309238" cy="4162099"/>
          </a:xfrm>
          <a:prstGeom prst="rect">
            <a:avLst/>
          </a:prstGeom>
        </p:spPr>
      </p:pic>
      <p:sp>
        <p:nvSpPr>
          <p:cNvPr id="4" name="TextBox 3">
            <a:extLst>
              <a:ext uri="{FF2B5EF4-FFF2-40B4-BE49-F238E27FC236}">
                <a16:creationId xmlns="" xmlns:a16="http://schemas.microsoft.com/office/drawing/2014/main" id="{9068AED8-AF6A-2A5F-18C1-7566AB9D4859}"/>
              </a:ext>
            </a:extLst>
          </p:cNvPr>
          <p:cNvSpPr txBox="1"/>
          <p:nvPr/>
        </p:nvSpPr>
        <p:spPr>
          <a:xfrm>
            <a:off x="791853" y="4441822"/>
            <a:ext cx="2084216" cy="369332"/>
          </a:xfrm>
          <a:prstGeom prst="rect">
            <a:avLst/>
          </a:prstGeom>
          <a:noFill/>
        </p:spPr>
        <p:txBody>
          <a:bodyPr wrap="square" rtlCol="0">
            <a:spAutoFit/>
          </a:bodyPr>
          <a:lstStyle/>
          <a:p>
            <a:pPr algn="just" fontAlgn="t"/>
            <a:r>
              <a:rPr lang="en-US" sz="1800" dirty="0">
                <a:latin typeface="Cambria" panose="02040503050406030204" pitchFamily="18" charset="0"/>
                <a:ea typeface="Cambria" panose="02040503050406030204" pitchFamily="18" charset="0"/>
                <a:cs typeface="Times New Roman" pitchFamily="18" charset="0"/>
              </a:rPr>
              <a:t>132.35.50.120</a:t>
            </a:r>
            <a:endParaRPr lang="en-IN" sz="1800" b="1" dirty="0"/>
          </a:p>
        </p:txBody>
      </p:sp>
      <p:sp>
        <p:nvSpPr>
          <p:cNvPr id="5" name="TextBox 4">
            <a:extLst>
              <a:ext uri="{FF2B5EF4-FFF2-40B4-BE49-F238E27FC236}">
                <a16:creationId xmlns="" xmlns:a16="http://schemas.microsoft.com/office/drawing/2014/main" id="{7F3BF784-9688-5BB0-2A44-030515E1DAD0}"/>
              </a:ext>
            </a:extLst>
          </p:cNvPr>
          <p:cNvSpPr txBox="1"/>
          <p:nvPr/>
        </p:nvSpPr>
        <p:spPr>
          <a:xfrm>
            <a:off x="2809723" y="4446351"/>
            <a:ext cx="4575213" cy="369332"/>
          </a:xfrm>
          <a:prstGeom prst="rect">
            <a:avLst/>
          </a:prstGeom>
          <a:noFill/>
        </p:spPr>
        <p:txBody>
          <a:bodyPr wrap="square" rtlCol="0">
            <a:spAutoFit/>
          </a:bodyPr>
          <a:lstStyle/>
          <a:p>
            <a:pPr algn="just" fontAlgn="t"/>
            <a:r>
              <a:rPr lang="en-IN" sz="1800" b="1" dirty="0">
                <a:solidFill>
                  <a:srgbClr val="4D5156"/>
                </a:solidFill>
                <a:latin typeface="arial" panose="020B0604020202020204" pitchFamily="34" charset="0"/>
              </a:rPr>
              <a:t>⇒ </a:t>
            </a:r>
            <a:r>
              <a:rPr lang="en-US" sz="1800" dirty="0">
                <a:latin typeface="Cambria" panose="02040503050406030204" pitchFamily="18" charset="0"/>
                <a:ea typeface="Cambria" panose="02040503050406030204" pitchFamily="18" charset="0"/>
                <a:cs typeface="Times New Roman" pitchFamily="18" charset="0"/>
              </a:rPr>
              <a:t>120.50.35.132 - in-addr - arpa</a:t>
            </a:r>
            <a:endParaRPr lang="en-IN" sz="1800" dirty="0">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 xmlns:p14="http://schemas.microsoft.com/office/powerpoint/2010/main" val="4142367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661963"/>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Space</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names assigned to the machines must be carefully selected from a name space with complete control over the binding between the names and IP addresses.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Name spaces are two types: </a:t>
            </a:r>
          </a:p>
          <a:p>
            <a:pPr marL="1168400" lvl="2" indent="-342900" algn="just">
              <a:buFont typeface="+mj-lt"/>
              <a:buAutoNum type="arabicPeriod"/>
            </a:pPr>
            <a:r>
              <a:rPr lang="en-US" sz="1600" dirty="0">
                <a:latin typeface="Cambria" panose="02040503050406030204" pitchFamily="18" charset="0"/>
                <a:ea typeface="Cambria" panose="02040503050406030204" pitchFamily="18" charset="0"/>
              </a:rPr>
              <a:t>Flat name spaces</a:t>
            </a:r>
          </a:p>
          <a:p>
            <a:pPr marL="1168400" lvl="2" indent="-342900" algn="just">
              <a:buFont typeface="+mj-lt"/>
              <a:buAutoNum type="arabicPeriod"/>
            </a:pPr>
            <a:r>
              <a:rPr lang="en-US" sz="1600" dirty="0">
                <a:latin typeface="Cambria" panose="02040503050406030204" pitchFamily="18" charset="0"/>
                <a:ea typeface="Cambria" panose="02040503050406030204" pitchFamily="18" charset="0"/>
              </a:rPr>
              <a:t>Hierarchical name spaces</a:t>
            </a:r>
          </a:p>
        </p:txBody>
      </p:sp>
    </p:spTree>
    <p:extLst>
      <p:ext uri="{BB962C8B-B14F-4D97-AF65-F5344CB8AC3E}">
        <p14:creationId xmlns="" xmlns:p14="http://schemas.microsoft.com/office/powerpoint/2010/main" val="9434504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415742"/>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Flat  name spaces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All the domain name connected with only root server, it creates flat name spaces. </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is no structure in flat name space.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Flat name spaces is not supported in large number of PCs in internet.</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flat name space central authority is overloaded</a:t>
            </a:r>
          </a:p>
        </p:txBody>
      </p:sp>
      <p:pic>
        <p:nvPicPr>
          <p:cNvPr id="2" name="Picture 1">
            <a:extLst>
              <a:ext uri="{FF2B5EF4-FFF2-40B4-BE49-F238E27FC236}">
                <a16:creationId xmlns="" xmlns:a16="http://schemas.microsoft.com/office/drawing/2014/main" id="{318B3607-61A5-A438-08F6-5B05687B553D}"/>
              </a:ext>
            </a:extLst>
          </p:cNvPr>
          <p:cNvPicPr>
            <a:picLocks noChangeAspect="1"/>
          </p:cNvPicPr>
          <p:nvPr/>
        </p:nvPicPr>
        <p:blipFill>
          <a:blip r:embed="rId6"/>
          <a:stretch>
            <a:fillRect/>
          </a:stretch>
        </p:blipFill>
        <p:spPr>
          <a:xfrm>
            <a:off x="576763" y="2428248"/>
            <a:ext cx="7821576" cy="2021498"/>
          </a:xfrm>
          <a:prstGeom prst="rect">
            <a:avLst/>
          </a:prstGeom>
        </p:spPr>
      </p:pic>
    </p:spTree>
    <p:extLst>
      <p:ext uri="{BB962C8B-B14F-4D97-AF65-F5344CB8AC3E}">
        <p14:creationId xmlns="" xmlns:p14="http://schemas.microsoft.com/office/powerpoint/2010/main" val="205309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169521"/>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Hierarchical name spaces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Hierarchical namespaces provides a flexible naming structure.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namespace is partitioned at the top level.</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top level domains are divided into three areas: Generic, Country, Inverse.</a:t>
            </a:r>
          </a:p>
        </p:txBody>
      </p:sp>
      <p:pic>
        <p:nvPicPr>
          <p:cNvPr id="2" name="Picture 1">
            <a:extLst>
              <a:ext uri="{FF2B5EF4-FFF2-40B4-BE49-F238E27FC236}">
                <a16:creationId xmlns="" xmlns:a16="http://schemas.microsoft.com/office/drawing/2014/main" id="{D003760A-7A48-8709-7B13-E6F67E2BBCA5}"/>
              </a:ext>
            </a:extLst>
          </p:cNvPr>
          <p:cNvPicPr>
            <a:picLocks noChangeAspect="1"/>
          </p:cNvPicPr>
          <p:nvPr/>
        </p:nvPicPr>
        <p:blipFill>
          <a:blip r:embed="rId6"/>
          <a:stretch>
            <a:fillRect/>
          </a:stretch>
        </p:blipFill>
        <p:spPr>
          <a:xfrm>
            <a:off x="462344" y="1806647"/>
            <a:ext cx="8219312" cy="2962871"/>
          </a:xfrm>
          <a:prstGeom prst="rect">
            <a:avLst/>
          </a:prstGeom>
        </p:spPr>
      </p:pic>
      <p:sp>
        <p:nvSpPr>
          <p:cNvPr id="8" name="Rectangle 7"/>
          <p:cNvSpPr/>
          <p:nvPr/>
        </p:nvSpPr>
        <p:spPr>
          <a:xfrm>
            <a:off x="1721796" y="4192621"/>
            <a:ext cx="1099225" cy="214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abc</a:t>
            </a:r>
            <a:endParaRPr lang="en-US" dirty="0">
              <a:solidFill>
                <a:schemeClr val="tx1"/>
              </a:solidFill>
            </a:endParaRPr>
          </a:p>
        </p:txBody>
      </p:sp>
      <p:sp>
        <p:nvSpPr>
          <p:cNvPr id="9" name="Rectangle 8"/>
          <p:cNvSpPr/>
          <p:nvPr/>
        </p:nvSpPr>
        <p:spPr>
          <a:xfrm>
            <a:off x="3064213" y="4426085"/>
            <a:ext cx="1527242" cy="204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Abc.com</a:t>
            </a:r>
            <a:endParaRPr lang="en-US" dirty="0">
              <a:solidFill>
                <a:schemeClr val="tx1"/>
              </a:solidFill>
            </a:endParaRPr>
          </a:p>
        </p:txBody>
      </p:sp>
    </p:spTree>
    <p:extLst>
      <p:ext uri="{BB962C8B-B14F-4D97-AF65-F5344CB8AC3E}">
        <p14:creationId xmlns="" xmlns:p14="http://schemas.microsoft.com/office/powerpoint/2010/main" val="38318281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585019"/>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A DNS name server is a server that stores the DNS records. It is also known as phone book of internet.</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The purpose of name server: It help to connect URLs with the IP address of web servers.</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To distribute the information among many computers, DNS servers are used.</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Creates many domains as there are first level nodes.</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Figure shows hierarchy of name servers.</a:t>
            </a:r>
          </a:p>
        </p:txBody>
      </p:sp>
      <p:sp>
        <p:nvSpPr>
          <p:cNvPr id="8" name="Rectangle 7"/>
          <p:cNvSpPr/>
          <p:nvPr/>
        </p:nvSpPr>
        <p:spPr>
          <a:xfrm>
            <a:off x="6858000" y="4426085"/>
            <a:ext cx="904672" cy="126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pqr</a:t>
            </a:r>
            <a:endParaRPr lang="en-US" dirty="0">
              <a:solidFill>
                <a:schemeClr val="tx1"/>
              </a:solidFill>
            </a:endParaRPr>
          </a:p>
        </p:txBody>
      </p:sp>
      <p:grpSp>
        <p:nvGrpSpPr>
          <p:cNvPr id="12" name="Group 11"/>
          <p:cNvGrpSpPr/>
          <p:nvPr/>
        </p:nvGrpSpPr>
        <p:grpSpPr>
          <a:xfrm>
            <a:off x="1371107" y="1935240"/>
            <a:ext cx="6521606" cy="3112847"/>
            <a:chOff x="1371107" y="1935240"/>
            <a:chExt cx="6521606" cy="3112847"/>
          </a:xfrm>
        </p:grpSpPr>
        <p:grpSp>
          <p:nvGrpSpPr>
            <p:cNvPr id="10" name="Group 9"/>
            <p:cNvGrpSpPr/>
            <p:nvPr/>
          </p:nvGrpSpPr>
          <p:grpSpPr>
            <a:xfrm>
              <a:off x="1371107" y="1935240"/>
              <a:ext cx="6521606" cy="3112847"/>
              <a:chOff x="1371107" y="1935240"/>
              <a:chExt cx="6521606" cy="3112847"/>
            </a:xfrm>
          </p:grpSpPr>
          <p:pic>
            <p:nvPicPr>
              <p:cNvPr id="2" name="Picture 1">
                <a:extLst>
                  <a:ext uri="{FF2B5EF4-FFF2-40B4-BE49-F238E27FC236}">
                    <a16:creationId xmlns="" xmlns:a16="http://schemas.microsoft.com/office/drawing/2014/main" id="{14B78C41-434F-CAE1-FDB7-FB90BC9A2D25}"/>
                  </a:ext>
                </a:extLst>
              </p:cNvPr>
              <p:cNvPicPr>
                <a:picLocks noChangeAspect="1"/>
              </p:cNvPicPr>
              <p:nvPr/>
            </p:nvPicPr>
            <p:blipFill>
              <a:blip r:embed="rId6"/>
              <a:stretch>
                <a:fillRect/>
              </a:stretch>
            </p:blipFill>
            <p:spPr>
              <a:xfrm>
                <a:off x="1371107" y="1935240"/>
                <a:ext cx="6521606" cy="3112847"/>
              </a:xfrm>
              <a:prstGeom prst="rect">
                <a:avLst/>
              </a:prstGeom>
            </p:spPr>
          </p:pic>
          <p:sp>
            <p:nvSpPr>
              <p:cNvPr id="9" name="Rectangle 8"/>
              <p:cNvSpPr/>
              <p:nvPr/>
            </p:nvSpPr>
            <p:spPr>
              <a:xfrm>
                <a:off x="2344366" y="4756826"/>
                <a:ext cx="2393004" cy="21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 Example: pqr.com</a:t>
                </a:r>
                <a:endParaRPr lang="en-US" dirty="0">
                  <a:solidFill>
                    <a:schemeClr val="tx1"/>
                  </a:solidFill>
                </a:endParaRPr>
              </a:p>
            </p:txBody>
          </p:sp>
        </p:grpSp>
        <p:sp>
          <p:nvSpPr>
            <p:cNvPr id="11" name="Rectangle 10"/>
            <p:cNvSpPr/>
            <p:nvPr/>
          </p:nvSpPr>
          <p:spPr>
            <a:xfrm>
              <a:off x="6838545" y="4387175"/>
              <a:ext cx="943583"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pqr</a:t>
              </a:r>
              <a:endParaRPr lang="en-US" dirty="0">
                <a:solidFill>
                  <a:schemeClr val="tx1"/>
                </a:solidFill>
              </a:endParaRPr>
            </a:p>
          </p:txBody>
        </p:sp>
      </p:grpSp>
    </p:spTree>
    <p:extLst>
      <p:ext uri="{BB962C8B-B14F-4D97-AF65-F5344CB8AC3E}">
        <p14:creationId xmlns="" xmlns:p14="http://schemas.microsoft.com/office/powerpoint/2010/main" val="4947033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5330483" cy="3662511"/>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v"/>
            </a:pPr>
            <a:r>
              <a:rPr lang="en-US" sz="1500" b="1" dirty="0">
                <a:latin typeface="Cambria" panose="02040503050406030204" pitchFamily="18" charset="0"/>
                <a:ea typeface="Cambria" panose="02040503050406030204" pitchFamily="18" charset="0"/>
              </a:rPr>
              <a:t>Zone: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have some authority and also responsible for operation.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creates database, which is called zone file.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maintains all the information about node of that domain.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Figure shows domain with zone.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Domain and zone are same if  server accepts responsibility for a domain and does not divide the domain into sub domain.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Domain and zone are different, if a server divides its domain into sub domain and delegates part of its authority to other server.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 xmlns:a16="http://schemas.microsoft.com/office/drawing/2014/main" id="{AE3D493B-506A-B9D9-0DD0-A074DBF211CF}"/>
              </a:ext>
            </a:extLst>
          </p:cNvPr>
          <p:cNvPicPr>
            <a:picLocks noChangeAspect="1"/>
          </p:cNvPicPr>
          <p:nvPr/>
        </p:nvPicPr>
        <p:blipFill>
          <a:blip r:embed="rId6"/>
          <a:stretch>
            <a:fillRect/>
          </a:stretch>
        </p:blipFill>
        <p:spPr>
          <a:xfrm>
            <a:off x="5466191" y="940213"/>
            <a:ext cx="3550588" cy="3856293"/>
          </a:xfrm>
          <a:prstGeom prst="rect">
            <a:avLst/>
          </a:prstGeom>
        </p:spPr>
      </p:pic>
    </p:spTree>
    <p:extLst>
      <p:ext uri="{BB962C8B-B14F-4D97-AF65-F5344CB8AC3E}">
        <p14:creationId xmlns="" xmlns:p14="http://schemas.microsoft.com/office/powerpoint/2010/main" val="42918289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5330483" cy="4585840"/>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v"/>
            </a:pPr>
            <a:r>
              <a:rPr lang="en-US" sz="1500" b="1" dirty="0">
                <a:latin typeface="Cambria" panose="02040503050406030204" pitchFamily="18" charset="0"/>
                <a:ea typeface="Cambria" panose="02040503050406030204" pitchFamily="18" charset="0"/>
              </a:rPr>
              <a:t>Root Server:</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If zone consists of the full tree then that zone server is called root server.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Root server do not maintain any information about domains.</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DNS uses two types of servers: Primary and Secondary</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Primary Server: </a:t>
            </a:r>
            <a:r>
              <a:rPr lang="en-US" sz="1500" dirty="0">
                <a:latin typeface="Cambria" panose="02040503050406030204" pitchFamily="18" charset="0"/>
                <a:ea typeface="Cambria" panose="02040503050406030204" pitchFamily="18" charset="0"/>
              </a:rPr>
              <a:t>This server keeps a file about the zone for which it is responsible and have authority. It performs operation on zone file like create, update and maintaining.</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Secondary Server:</a:t>
            </a:r>
            <a:r>
              <a:rPr lang="en-US" sz="1500" dirty="0">
                <a:latin typeface="Cambria" panose="02040503050406030204" pitchFamily="18" charset="0"/>
                <a:ea typeface="Cambria" panose="02040503050406030204" pitchFamily="18" charset="0"/>
              </a:rPr>
              <a:t> It loads all information from the primary server. Secondary server cannot perform any operation on zone file.</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 xmlns:a16="http://schemas.microsoft.com/office/drawing/2014/main" id="{AE3D493B-506A-B9D9-0DD0-A074DBF211CF}"/>
              </a:ext>
            </a:extLst>
          </p:cNvPr>
          <p:cNvPicPr>
            <a:picLocks noChangeAspect="1"/>
          </p:cNvPicPr>
          <p:nvPr/>
        </p:nvPicPr>
        <p:blipFill>
          <a:blip r:embed="rId6"/>
          <a:stretch>
            <a:fillRect/>
          </a:stretch>
        </p:blipFill>
        <p:spPr>
          <a:xfrm>
            <a:off x="5457704" y="901247"/>
            <a:ext cx="3550588" cy="3856293"/>
          </a:xfrm>
          <a:prstGeom prst="rect">
            <a:avLst/>
          </a:prstGeom>
        </p:spPr>
      </p:pic>
    </p:spTree>
    <p:extLst>
      <p:ext uri="{BB962C8B-B14F-4D97-AF65-F5344CB8AC3E}">
        <p14:creationId xmlns="" xmlns:p14="http://schemas.microsoft.com/office/powerpoint/2010/main" val="2163191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Resolver</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designed as a client server application.</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host that needs to map an address to a name or a name to an address called a DNS client named a resolver.</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two types of Name resolver:</a:t>
            </a:r>
          </a:p>
          <a:p>
            <a:pPr marL="719138" lvl="3" indent="-257175" algn="just">
              <a:buFont typeface="+mj-lt"/>
              <a:buAutoNum type="arabicPeriod"/>
            </a:pPr>
            <a:r>
              <a:rPr lang="en-US" sz="1600" dirty="0">
                <a:latin typeface="Cambria" panose="02040503050406030204" pitchFamily="18" charset="0"/>
                <a:ea typeface="Cambria" panose="02040503050406030204" pitchFamily="18" charset="0"/>
              </a:rPr>
              <a:t>Mapping a Domain name to address</a:t>
            </a:r>
          </a:p>
          <a:p>
            <a:pPr marL="719138" lvl="3" indent="-257175" algn="just">
              <a:buFont typeface="+mj-lt"/>
              <a:buAutoNum type="arabicPeriod"/>
            </a:pPr>
            <a:r>
              <a:rPr lang="en-US" sz="1600" dirty="0">
                <a:latin typeface="Cambria" panose="02040503050406030204" pitchFamily="18" charset="0"/>
                <a:ea typeface="Cambria" panose="02040503050406030204" pitchFamily="18" charset="0"/>
              </a:rPr>
              <a:t>Mapping an address to a domain name</a:t>
            </a:r>
          </a:p>
          <a:p>
            <a:pPr marL="1168400" lvl="2" indent="-342900" algn="just">
              <a:buFont typeface="+mj-lt"/>
              <a:buAutoNum type="arabicPeriod"/>
            </a:pP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4254955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pic>
        <p:nvPicPr>
          <p:cNvPr id="4" name="Picture 3">
            <a:extLst>
              <a:ext uri="{FF2B5EF4-FFF2-40B4-BE49-F238E27FC236}">
                <a16:creationId xmlns="" xmlns:a16="http://schemas.microsoft.com/office/drawing/2014/main" id="{2AD901FD-751A-9016-64CF-1AF414AD9971}"/>
              </a:ext>
            </a:extLst>
          </p:cNvPr>
          <p:cNvPicPr>
            <a:picLocks noChangeAspect="1"/>
          </p:cNvPicPr>
          <p:nvPr/>
        </p:nvPicPr>
        <p:blipFill rotWithShape="1">
          <a:blip r:embed="rId6"/>
          <a:srcRect b="55486"/>
          <a:stretch/>
        </p:blipFill>
        <p:spPr>
          <a:xfrm>
            <a:off x="580571" y="1167238"/>
            <a:ext cx="7199086" cy="1699333"/>
          </a:xfrm>
          <a:prstGeom prst="rect">
            <a:avLst/>
          </a:prstGeom>
        </p:spPr>
      </p:pic>
      <p:pic>
        <p:nvPicPr>
          <p:cNvPr id="75" name="Picture 74">
            <a:extLst>
              <a:ext uri="{FF2B5EF4-FFF2-40B4-BE49-F238E27FC236}">
                <a16:creationId xmlns="" xmlns:a16="http://schemas.microsoft.com/office/drawing/2014/main" id="{0F9C66ED-DE62-AF06-5BDE-F45C90D453A6}"/>
              </a:ext>
            </a:extLst>
          </p:cNvPr>
          <p:cNvPicPr>
            <a:picLocks noChangeAspect="1"/>
          </p:cNvPicPr>
          <p:nvPr/>
        </p:nvPicPr>
        <p:blipFill rotWithShape="1">
          <a:blip r:embed="rId6"/>
          <a:srcRect t="54485"/>
          <a:stretch/>
        </p:blipFill>
        <p:spPr>
          <a:xfrm>
            <a:off x="580571" y="3348754"/>
            <a:ext cx="7109383" cy="1699333"/>
          </a:xfrm>
          <a:prstGeom prst="rect">
            <a:avLst/>
          </a:prstGeom>
        </p:spPr>
      </p:pic>
      <p:grpSp>
        <p:nvGrpSpPr>
          <p:cNvPr id="13" name="Group 12"/>
          <p:cNvGrpSpPr/>
          <p:nvPr/>
        </p:nvGrpSpPr>
        <p:grpSpPr>
          <a:xfrm>
            <a:off x="127221" y="685897"/>
            <a:ext cx="8900542" cy="3586683"/>
            <a:chOff x="127221" y="685897"/>
            <a:chExt cx="8900542" cy="3586683"/>
          </a:xfrm>
        </p:grpSpPr>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Mapping a Domain name to address</a:t>
              </a: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Mapping an address to a domain name</a:t>
              </a:r>
            </a:p>
          </p:txBody>
        </p:sp>
        <p:sp>
          <p:nvSpPr>
            <p:cNvPr id="9" name="Rectangle 8"/>
            <p:cNvSpPr/>
            <p:nvPr/>
          </p:nvSpPr>
          <p:spPr>
            <a:xfrm>
              <a:off x="2043953" y="1194100"/>
              <a:ext cx="1936376" cy="236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www.abc.com</a:t>
              </a:r>
              <a:endParaRPr lang="en-US" sz="1200" dirty="0">
                <a:solidFill>
                  <a:schemeClr val="tx1"/>
                </a:solidFill>
              </a:endParaRPr>
            </a:p>
          </p:txBody>
        </p:sp>
        <p:sp>
          <p:nvSpPr>
            <p:cNvPr id="10" name="Rectangle 9"/>
            <p:cNvSpPr/>
            <p:nvPr/>
          </p:nvSpPr>
          <p:spPr>
            <a:xfrm>
              <a:off x="4927002" y="1183341"/>
              <a:ext cx="1947134" cy="22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www.abc.com</a:t>
              </a:r>
              <a:endParaRPr lang="en-US" sz="1200" dirty="0">
                <a:solidFill>
                  <a:schemeClr val="tx1"/>
                </a:solidFill>
              </a:endParaRPr>
            </a:p>
          </p:txBody>
        </p:sp>
        <p:sp>
          <p:nvSpPr>
            <p:cNvPr id="11" name="Rectangle 10"/>
            <p:cNvSpPr/>
            <p:nvPr/>
          </p:nvSpPr>
          <p:spPr>
            <a:xfrm>
              <a:off x="2121049" y="4025154"/>
              <a:ext cx="1936376" cy="236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www.abc.com</a:t>
              </a:r>
              <a:endParaRPr lang="en-US" sz="1200" dirty="0">
                <a:solidFill>
                  <a:schemeClr val="tx1"/>
                </a:solidFill>
              </a:endParaRPr>
            </a:p>
          </p:txBody>
        </p:sp>
        <p:sp>
          <p:nvSpPr>
            <p:cNvPr id="12" name="Rectangle 11"/>
            <p:cNvSpPr/>
            <p:nvPr/>
          </p:nvSpPr>
          <p:spPr>
            <a:xfrm>
              <a:off x="4971826" y="4035912"/>
              <a:ext cx="1936376" cy="236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www.abc.com</a:t>
              </a:r>
              <a:endParaRPr lang="en-US" sz="1200" dirty="0">
                <a:solidFill>
                  <a:schemeClr val="tx1"/>
                </a:solidFill>
              </a:endParaRPr>
            </a:p>
          </p:txBody>
        </p:sp>
      </p:grpSp>
    </p:spTree>
    <p:extLst>
      <p:ext uri="{BB962C8B-B14F-4D97-AF65-F5344CB8AC3E}">
        <p14:creationId xmlns="" xmlns:p14="http://schemas.microsoft.com/office/powerpoint/2010/main" val="159202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03367" y="734825"/>
            <a:ext cx="6105532" cy="40164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How the world wide web works?</a:t>
            </a: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The servers store and transfer web pages or information to user's computers on the network when requested by the users.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A web server is a software program which serves the web pages requested by web users using a browser.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The </a:t>
            </a:r>
            <a:r>
              <a:rPr lang="en-US" sz="1650" dirty="0" smtClean="0">
                <a:latin typeface="Cambria" panose="02040503050406030204" pitchFamily="18" charset="0"/>
                <a:ea typeface="Cambria" panose="02040503050406030204" pitchFamily="18" charset="0"/>
              </a:rPr>
              <a:t>user computer who </a:t>
            </a:r>
            <a:r>
              <a:rPr lang="en-US" sz="1650" dirty="0">
                <a:latin typeface="Cambria" panose="02040503050406030204" pitchFamily="18" charset="0"/>
                <a:ea typeface="Cambria" panose="02040503050406030204" pitchFamily="18" charset="0"/>
              </a:rPr>
              <a:t>requests documents from a server is known as a client.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Browser, which is installed on the user' computer, allows users to view the retrieved documents.</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All the websites are stored in web servers. </a:t>
            </a:r>
            <a:r>
              <a:rPr lang="en-US" sz="1650" dirty="0" smtClean="0">
                <a:latin typeface="Cambria" panose="02040503050406030204" pitchFamily="18" charset="0"/>
                <a:ea typeface="Cambria" panose="02040503050406030204" pitchFamily="18" charset="0"/>
              </a:rPr>
              <a:t>A </a:t>
            </a:r>
            <a:r>
              <a:rPr lang="en-US" sz="1650" dirty="0">
                <a:latin typeface="Cambria" panose="02040503050406030204" pitchFamily="18" charset="0"/>
                <a:ea typeface="Cambria" panose="02040503050406030204" pitchFamily="18" charset="0"/>
              </a:rPr>
              <a:t>website occupies a space in a server and remains stored in it.</a:t>
            </a:r>
          </a:p>
        </p:txBody>
      </p:sp>
      <p:pic>
        <p:nvPicPr>
          <p:cNvPr id="2" name="Picture 1">
            <a:extLst>
              <a:ext uri="{FF2B5EF4-FFF2-40B4-BE49-F238E27FC236}">
                <a16:creationId xmlns="" xmlns:a16="http://schemas.microsoft.com/office/drawing/2014/main" id="{B0DF9572-B73C-6F07-F1BB-DAF3501E3B1D}"/>
              </a:ext>
            </a:extLst>
          </p:cNvPr>
          <p:cNvPicPr>
            <a:picLocks noChangeAspect="1"/>
          </p:cNvPicPr>
          <p:nvPr/>
        </p:nvPicPr>
        <p:blipFill rotWithShape="1">
          <a:blip r:embed="rId6"/>
          <a:srcRect l="4668" t="11139" r="6398" b="8706"/>
          <a:stretch/>
        </p:blipFill>
        <p:spPr>
          <a:xfrm>
            <a:off x="6241239" y="1516435"/>
            <a:ext cx="2747118" cy="2293590"/>
          </a:xfrm>
          <a:prstGeom prst="rect">
            <a:avLst/>
          </a:prstGeom>
        </p:spPr>
      </p:pic>
    </p:spTree>
    <p:extLst>
      <p:ext uri="{BB962C8B-B14F-4D97-AF65-F5344CB8AC3E}">
        <p14:creationId xmlns="" xmlns:p14="http://schemas.microsoft.com/office/powerpoint/2010/main" val="2406985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7ADFB36-7CF1-4DA2-8ED5-6C9CCA08A5BD}"/>
              </a:ext>
            </a:extLst>
          </p:cNvPr>
          <p:cNvSpPr>
            <a:spLocks noGrp="1"/>
          </p:cNvSpPr>
          <p:nvPr>
            <p:ph type="title"/>
          </p:nvPr>
        </p:nvSpPr>
        <p:spPr>
          <a:xfrm>
            <a:off x="0" y="1"/>
            <a:ext cx="9144000" cy="477981"/>
          </a:xfrm>
        </p:spPr>
        <p:txBody>
          <a:bodyPr>
            <a:normAutofit fontScale="90000"/>
          </a:bodyPr>
          <a:lstStyle/>
          <a:p>
            <a:pPr algn="ctr"/>
            <a:r>
              <a:rPr lang="en-US" sz="3000" b="1" dirty="0">
                <a:solidFill>
                  <a:srgbClr val="CC00FF"/>
                </a:solidFill>
                <a:latin typeface="Cambria" panose="02040503050406030204" pitchFamily="18" charset="0"/>
                <a:ea typeface="Cambria" panose="02040503050406030204" pitchFamily="18" charset="0"/>
              </a:rPr>
              <a:t>Name Resolver</a:t>
            </a:r>
            <a:endParaRPr lang="en-IN" sz="3000" b="1" dirty="0">
              <a:solidFill>
                <a:srgbClr val="CC00FF"/>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 xmlns:a16="http://schemas.microsoft.com/office/drawing/2014/main" id="{965D18BA-ABF6-472B-9920-B58681A94C93}"/>
              </a:ext>
            </a:extLst>
          </p:cNvPr>
          <p:cNvSpPr txBox="1"/>
          <p:nvPr/>
        </p:nvSpPr>
        <p:spPr>
          <a:xfrm>
            <a:off x="110613" y="367371"/>
            <a:ext cx="8849033" cy="369332"/>
          </a:xfrm>
          <a:prstGeom prst="rect">
            <a:avLst/>
          </a:prstGeom>
          <a:noFill/>
        </p:spPr>
        <p:txBody>
          <a:bodyPr wrap="square" rtlCol="0">
            <a:spAutoFit/>
          </a:bodyPr>
          <a:lstStyle/>
          <a:p>
            <a:pPr marL="257175" indent="-257175" algn="just" fontAlgn="t">
              <a:buFont typeface="Wingdings" panose="05000000000000000000" pitchFamily="2" charset="2"/>
              <a:buChar char="q"/>
            </a:pPr>
            <a:r>
              <a:rPr lang="en-IN" sz="1800" b="1" dirty="0">
                <a:latin typeface="Cambria" panose="02040503050406030204" pitchFamily="18" charset="0"/>
                <a:ea typeface="Cambria" panose="02040503050406030204" pitchFamily="18" charset="0"/>
                <a:cs typeface="Times New Roman" pitchFamily="18" charset="0"/>
              </a:rPr>
              <a:t>Recursive Method</a:t>
            </a:r>
          </a:p>
        </p:txBody>
      </p:sp>
      <p:grpSp>
        <p:nvGrpSpPr>
          <p:cNvPr id="8" name="Group 7"/>
          <p:cNvGrpSpPr/>
          <p:nvPr/>
        </p:nvGrpSpPr>
        <p:grpSpPr>
          <a:xfrm>
            <a:off x="228889" y="791564"/>
            <a:ext cx="8707735" cy="4114259"/>
            <a:chOff x="228889" y="791564"/>
            <a:chExt cx="8707735" cy="4114259"/>
          </a:xfrm>
        </p:grpSpPr>
        <p:pic>
          <p:nvPicPr>
            <p:cNvPr id="6" name="Picture 5">
              <a:extLst>
                <a:ext uri="{FF2B5EF4-FFF2-40B4-BE49-F238E27FC236}">
                  <a16:creationId xmlns="" xmlns:a16="http://schemas.microsoft.com/office/drawing/2014/main" id="{6172B530-5D72-1563-48F1-F0844B01ACE7}"/>
                </a:ext>
              </a:extLst>
            </p:cNvPr>
            <p:cNvPicPr>
              <a:picLocks noChangeAspect="1"/>
            </p:cNvPicPr>
            <p:nvPr/>
          </p:nvPicPr>
          <p:blipFill>
            <a:blip r:embed="rId2"/>
            <a:stretch>
              <a:fillRect/>
            </a:stretch>
          </p:blipFill>
          <p:spPr>
            <a:xfrm>
              <a:off x="228889" y="791564"/>
              <a:ext cx="8707735" cy="4114259"/>
            </a:xfrm>
            <a:prstGeom prst="rect">
              <a:avLst/>
            </a:prstGeom>
          </p:spPr>
        </p:pic>
        <p:sp>
          <p:nvSpPr>
            <p:cNvPr id="7" name="Rectangle 6"/>
            <p:cNvSpPr/>
            <p:nvPr/>
          </p:nvSpPr>
          <p:spPr>
            <a:xfrm>
              <a:off x="6379285" y="4356847"/>
              <a:ext cx="1828800" cy="30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Abc.com</a:t>
              </a:r>
              <a:endParaRPr lang="en-US" b="1" dirty="0">
                <a:solidFill>
                  <a:schemeClr val="tx1"/>
                </a:solidFill>
              </a:endParaRPr>
            </a:p>
          </p:txBody>
        </p:sp>
      </p:grpSp>
    </p:spTree>
    <p:extLst>
      <p:ext uri="{BB962C8B-B14F-4D97-AF65-F5344CB8AC3E}">
        <p14:creationId xmlns="" xmlns:p14="http://schemas.microsoft.com/office/powerpoint/2010/main" val="3313189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363173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Recursive Method</a:t>
            </a: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(resolver) can ask for a recursive answer from a name server. This means that the resolver expects the server to supply the final answer.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server is the authority for the domain name, it checks its database and responds. If the server is not the authority, it sends the request to another server (the parent usually) and waits for the response.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parent is the authority, it responds; otherwise, it sends the query to yet another server.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the query is finally resolved, the response travels back until it finally reaches the requesting client.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is called recursive resolution and is shown in Figure.</a:t>
            </a:r>
          </a:p>
        </p:txBody>
      </p:sp>
    </p:spTree>
    <p:extLst>
      <p:ext uri="{BB962C8B-B14F-4D97-AF65-F5344CB8AC3E}">
        <p14:creationId xmlns="" xmlns:p14="http://schemas.microsoft.com/office/powerpoint/2010/main" val="1756844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7ADFB36-7CF1-4DA2-8ED5-6C9CCA08A5BD}"/>
              </a:ext>
            </a:extLst>
          </p:cNvPr>
          <p:cNvSpPr>
            <a:spLocks noGrp="1"/>
          </p:cNvSpPr>
          <p:nvPr>
            <p:ph type="title"/>
          </p:nvPr>
        </p:nvSpPr>
        <p:spPr>
          <a:xfrm>
            <a:off x="0" y="1"/>
            <a:ext cx="9144000" cy="477981"/>
          </a:xfrm>
        </p:spPr>
        <p:txBody>
          <a:bodyPr>
            <a:normAutofit fontScale="90000"/>
          </a:bodyPr>
          <a:lstStyle/>
          <a:p>
            <a:pPr algn="ctr"/>
            <a:r>
              <a:rPr lang="en-US" sz="3000" b="1" dirty="0">
                <a:solidFill>
                  <a:srgbClr val="CC00FF"/>
                </a:solidFill>
                <a:latin typeface="Cambria" panose="02040503050406030204" pitchFamily="18" charset="0"/>
                <a:ea typeface="Cambria" panose="02040503050406030204" pitchFamily="18" charset="0"/>
              </a:rPr>
              <a:t>Name Resolver</a:t>
            </a:r>
            <a:endParaRPr lang="en-IN" sz="3000" b="1" dirty="0">
              <a:solidFill>
                <a:srgbClr val="CC00FF"/>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 xmlns:a16="http://schemas.microsoft.com/office/drawing/2014/main" id="{965D18BA-ABF6-472B-9920-B58681A94C93}"/>
              </a:ext>
            </a:extLst>
          </p:cNvPr>
          <p:cNvSpPr txBox="1"/>
          <p:nvPr/>
        </p:nvSpPr>
        <p:spPr>
          <a:xfrm>
            <a:off x="110613" y="367371"/>
            <a:ext cx="8849033" cy="369332"/>
          </a:xfrm>
          <a:prstGeom prst="rect">
            <a:avLst/>
          </a:prstGeom>
          <a:noFill/>
        </p:spPr>
        <p:txBody>
          <a:bodyPr wrap="square" rtlCol="0">
            <a:spAutoFit/>
          </a:bodyPr>
          <a:lstStyle/>
          <a:p>
            <a:pPr marL="257175" indent="-257175" algn="just" fontAlgn="t">
              <a:buFont typeface="Wingdings" panose="05000000000000000000" pitchFamily="2" charset="2"/>
              <a:buChar char="q"/>
            </a:pPr>
            <a:r>
              <a:rPr lang="en-IN" sz="1800" b="1" dirty="0">
                <a:latin typeface="Cambria" panose="02040503050406030204" pitchFamily="18" charset="0"/>
                <a:ea typeface="Cambria" panose="02040503050406030204" pitchFamily="18" charset="0"/>
                <a:cs typeface="Times New Roman" pitchFamily="18" charset="0"/>
              </a:rPr>
              <a:t>Iterative Method</a:t>
            </a:r>
          </a:p>
        </p:txBody>
      </p:sp>
      <p:pic>
        <p:nvPicPr>
          <p:cNvPr id="3" name="Picture 2">
            <a:extLst>
              <a:ext uri="{FF2B5EF4-FFF2-40B4-BE49-F238E27FC236}">
                <a16:creationId xmlns="" xmlns:a16="http://schemas.microsoft.com/office/drawing/2014/main" id="{7673E7DD-5B91-BF49-AC76-BD29DC089651}"/>
              </a:ext>
            </a:extLst>
          </p:cNvPr>
          <p:cNvPicPr>
            <a:picLocks noChangeAspect="1"/>
          </p:cNvPicPr>
          <p:nvPr/>
        </p:nvPicPr>
        <p:blipFill>
          <a:blip r:embed="rId2"/>
          <a:stretch>
            <a:fillRect/>
          </a:stretch>
        </p:blipFill>
        <p:spPr>
          <a:xfrm>
            <a:off x="450467" y="477982"/>
            <a:ext cx="8169324" cy="4591275"/>
          </a:xfrm>
          <a:prstGeom prst="rect">
            <a:avLst/>
          </a:prstGeom>
        </p:spPr>
      </p:pic>
      <p:sp>
        <p:nvSpPr>
          <p:cNvPr id="6" name="Rectangle 5"/>
          <p:cNvSpPr/>
          <p:nvPr/>
        </p:nvSpPr>
        <p:spPr>
          <a:xfrm>
            <a:off x="4432151" y="4754880"/>
            <a:ext cx="1667435" cy="22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Abc.com</a:t>
            </a:r>
            <a:endParaRPr lang="en-US" b="1" dirty="0">
              <a:solidFill>
                <a:schemeClr val="tx1"/>
              </a:solidFill>
            </a:endParaRPr>
          </a:p>
        </p:txBody>
      </p:sp>
    </p:spTree>
    <p:extLst>
      <p:ext uri="{BB962C8B-B14F-4D97-AF65-F5344CB8AC3E}">
        <p14:creationId xmlns="" xmlns:p14="http://schemas.microsoft.com/office/powerpoint/2010/main" val="193268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38779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Recursive Method</a:t>
            </a: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client does not ask for a recursive answer, the mapping can be done iteratively.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server is an authority for the name, it sends the answer. If it is not, it returns (to the client) the IP address of the server that it thinks can resolve the query. The client is responsible for repeating the query to this second server.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newly addressed server can resolve the problem, it answers the query with the IP address; otherwise, it returns the IP address of a new server to the client.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Now the client must repeat the query to the third server. This process is called iterative resolution because the client repeats the same query to multiple servers.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Figure shows the client queries for servers before it gets an answer from the </a:t>
            </a:r>
            <a:r>
              <a:rPr lang="en-US" sz="1600" dirty="0">
                <a:latin typeface="Cambria" panose="02040503050406030204" pitchFamily="18" charset="0"/>
                <a:ea typeface="Cambria" panose="02040503050406030204" pitchFamily="18" charset="0"/>
                <a:hlinkClick r:id="rId6"/>
              </a:rPr>
              <a:t>chiragbhalodia.com </a:t>
            </a:r>
            <a:r>
              <a:rPr lang="en-US" sz="1600" dirty="0">
                <a:latin typeface="Cambria" panose="02040503050406030204" pitchFamily="18" charset="0"/>
                <a:ea typeface="Cambria" panose="02040503050406030204" pitchFamily="18" charset="0"/>
              </a:rPr>
              <a:t>server.</a:t>
            </a:r>
          </a:p>
        </p:txBody>
      </p:sp>
    </p:spTree>
    <p:extLst>
      <p:ext uri="{BB962C8B-B14F-4D97-AF65-F5344CB8AC3E}">
        <p14:creationId xmlns="" xmlns:p14="http://schemas.microsoft.com/office/powerpoint/2010/main" val="2926637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SNMP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8022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85897"/>
            <a:ext cx="4479644"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stands for Simple Network Management Protocol.</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is a framework used for managing devices on the internet.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provides a set of operations for monitoring and managing the internet.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has two components Manager and agent.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manager is a host that controls and monitors a set of agents such as routers.</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is an application layer protocol in which a few manager stations can handle a set of agents.</a:t>
            </a:r>
          </a:p>
        </p:txBody>
      </p:sp>
      <p:pic>
        <p:nvPicPr>
          <p:cNvPr id="2" name="Picture 1">
            <a:extLst>
              <a:ext uri="{FF2B5EF4-FFF2-40B4-BE49-F238E27FC236}">
                <a16:creationId xmlns="" xmlns:a16="http://schemas.microsoft.com/office/drawing/2014/main" id="{3AD90635-020A-0385-B562-7B9F97D70823}"/>
              </a:ext>
            </a:extLst>
          </p:cNvPr>
          <p:cNvPicPr>
            <a:picLocks noChangeAspect="1"/>
          </p:cNvPicPr>
          <p:nvPr/>
        </p:nvPicPr>
        <p:blipFill>
          <a:blip r:embed="rId6"/>
          <a:stretch>
            <a:fillRect/>
          </a:stretch>
        </p:blipFill>
        <p:spPr>
          <a:xfrm>
            <a:off x="4666343" y="1159963"/>
            <a:ext cx="4350436" cy="2795180"/>
          </a:xfrm>
          <a:prstGeom prst="rect">
            <a:avLst/>
          </a:prstGeom>
        </p:spPr>
      </p:pic>
    </p:spTree>
    <p:extLst>
      <p:ext uri="{BB962C8B-B14F-4D97-AF65-F5344CB8AC3E}">
        <p14:creationId xmlns="" xmlns:p14="http://schemas.microsoft.com/office/powerpoint/2010/main" val="384610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20584"/>
            <a:ext cx="4479644" cy="455506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Manager &amp; Agent</a:t>
            </a: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 manager is </a:t>
            </a:r>
            <a:r>
              <a:rPr lang="en-US" dirty="0" smtClean="0">
                <a:solidFill>
                  <a:schemeClr val="tx1"/>
                </a:solidFill>
                <a:latin typeface="Cambria" panose="02040503050406030204" pitchFamily="18" charset="0"/>
                <a:ea typeface="Cambria" panose="02040503050406030204" pitchFamily="18" charset="0"/>
                <a:cs typeface="Proxima Nova"/>
                <a:sym typeface="Proxima Nova"/>
              </a:rPr>
              <a:t>a </a:t>
            </a:r>
            <a:r>
              <a:rPr lang="en-US" dirty="0">
                <a:solidFill>
                  <a:schemeClr val="tx1"/>
                </a:solidFill>
                <a:latin typeface="Cambria" panose="02040503050406030204" pitchFamily="18" charset="0"/>
                <a:ea typeface="Cambria" panose="02040503050406030204" pitchFamily="18" charset="0"/>
                <a:cs typeface="Proxima Nova"/>
                <a:sym typeface="Proxima Nova"/>
              </a:rPr>
              <a:t>host that runs the SNMP client program while the agent is a router that runs the SNMP server program.</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The agent is used to keep the information in a database while the manager is used to access the values in the database.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For example, a router can store the appropriate variables such as a number of packets received and forwarded while the manager can compare these variables to determine whether the router is congested or not.</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Agents can also contribute to the management process.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 server program on the agent checks the environment, if something goes wrong, the agent sends a warning message to the manager.</a:t>
            </a:r>
          </a:p>
        </p:txBody>
      </p:sp>
      <p:pic>
        <p:nvPicPr>
          <p:cNvPr id="2" name="Picture 1">
            <a:extLst>
              <a:ext uri="{FF2B5EF4-FFF2-40B4-BE49-F238E27FC236}">
                <a16:creationId xmlns="" xmlns:a16="http://schemas.microsoft.com/office/drawing/2014/main" id="{3AD90635-020A-0385-B562-7B9F97D70823}"/>
              </a:ext>
            </a:extLst>
          </p:cNvPr>
          <p:cNvPicPr>
            <a:picLocks noChangeAspect="1"/>
          </p:cNvPicPr>
          <p:nvPr/>
        </p:nvPicPr>
        <p:blipFill>
          <a:blip r:embed="rId6"/>
          <a:stretch>
            <a:fillRect/>
          </a:stretch>
        </p:blipFill>
        <p:spPr>
          <a:xfrm>
            <a:off x="4666343" y="1159963"/>
            <a:ext cx="4350436" cy="2795180"/>
          </a:xfrm>
          <a:prstGeom prst="rect">
            <a:avLst/>
          </a:prstGeom>
        </p:spPr>
      </p:pic>
    </p:spTree>
    <p:extLst>
      <p:ext uri="{BB962C8B-B14F-4D97-AF65-F5344CB8AC3E}">
        <p14:creationId xmlns="" xmlns:p14="http://schemas.microsoft.com/office/powerpoint/2010/main" val="2390549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85897"/>
            <a:ext cx="8889558" cy="313929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Management Components</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not achieved only through the SNMP protocol but also the use of other protocols that can cooperate with the SNMP protocol. </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achieved through the use of the other two protocols: SMI (Structure of management information) and MIB(management information base).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a combination of SMI, MIB, and SNMP.</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SMI – Structure of Management Information</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MIB – Management Information Base</a:t>
            </a:r>
          </a:p>
        </p:txBody>
      </p:sp>
      <p:pic>
        <p:nvPicPr>
          <p:cNvPr id="3" name="Picture 2">
            <a:extLst>
              <a:ext uri="{FF2B5EF4-FFF2-40B4-BE49-F238E27FC236}">
                <a16:creationId xmlns="" xmlns:a16="http://schemas.microsoft.com/office/drawing/2014/main" id="{F04925A7-D493-227D-787B-EDEF17E27D83}"/>
              </a:ext>
            </a:extLst>
          </p:cNvPr>
          <p:cNvPicPr>
            <a:picLocks noChangeAspect="1"/>
          </p:cNvPicPr>
          <p:nvPr/>
        </p:nvPicPr>
        <p:blipFill>
          <a:blip r:embed="rId6"/>
          <a:stretch>
            <a:fillRect/>
          </a:stretch>
        </p:blipFill>
        <p:spPr>
          <a:xfrm>
            <a:off x="4020457" y="3275715"/>
            <a:ext cx="4495579" cy="1615599"/>
          </a:xfrm>
          <a:prstGeom prst="rect">
            <a:avLst/>
          </a:prstGeom>
        </p:spPr>
      </p:pic>
    </p:spTree>
    <p:extLst>
      <p:ext uri="{BB962C8B-B14F-4D97-AF65-F5344CB8AC3E}">
        <p14:creationId xmlns="" xmlns:p14="http://schemas.microsoft.com/office/powerpoint/2010/main" val="1884972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35098"/>
            <a:ext cx="8889558" cy="270840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SMI (Structure of Management Information)</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SMI (Structure of management information) is a component used in network management.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main function of SMI is to define the type of data that can be stored in an object and to show how to encode the data for the transmission over a network.</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MIB (Management Information Base)</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Each agent has its own MIB, which is a collection of all the objects that the manager can manage.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MIB is categorized into eight groups: system, interface, address translation,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ip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icmp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tcp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udp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egp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These groups are under the mib object.</a:t>
            </a:r>
          </a:p>
        </p:txBody>
      </p:sp>
      <p:pic>
        <p:nvPicPr>
          <p:cNvPr id="1026" name="Picture 2" descr="Computer Network SNMP">
            <a:extLst>
              <a:ext uri="{FF2B5EF4-FFF2-40B4-BE49-F238E27FC236}">
                <a16:creationId xmlns="" xmlns:a16="http://schemas.microsoft.com/office/drawing/2014/main" id="{33196C4E-04ED-CEDD-8A3B-EAB0E44CDFC4}"/>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763486" y="3258457"/>
            <a:ext cx="6059713" cy="17799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98075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93154"/>
            <a:ext cx="5469175" cy="38779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SNMP</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defines five types of messages: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GetResponse</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Trap.</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 manager (client) to the agent (server) to retrieve the value of a variable.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the manager to agent to retrieve the value of a variable. This type of message is used to retrieve the values of the entries in a table. If the manager does not know the indexes of the entries, then it will not be able to retrieve the values. In such situations,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used to define an object.</a:t>
            </a:r>
          </a:p>
        </p:txBody>
      </p:sp>
      <p:pic>
        <p:nvPicPr>
          <p:cNvPr id="2050" name="Picture 2" descr="Computer Network SNMP">
            <a:extLst>
              <a:ext uri="{FF2B5EF4-FFF2-40B4-BE49-F238E27FC236}">
                <a16:creationId xmlns="" xmlns:a16="http://schemas.microsoft.com/office/drawing/2014/main" id="{2ABFC3A3-8161-AA14-EAEB-38852B364F9E}"/>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t="11182" r="3679" b="2445"/>
          <a:stretch/>
        </p:blipFill>
        <p:spPr bwMode="auto">
          <a:xfrm>
            <a:off x="5596396" y="1265761"/>
            <a:ext cx="3420383" cy="27876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1614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203129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How the world wide web works?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server hosts the website whenever a user requests its Webpages, and the website owner has to pay the hosting price for the same.</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moment you open the browser and type a URL in the address bar or search something on Google, the WWW starts working. </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are three main technologies involved in transferring information: Hypertext Markup Language (HTML), Hypertext Transfer Protocol (HTTP) and Web browsers.</a:t>
            </a:r>
          </a:p>
        </p:txBody>
      </p:sp>
      <p:pic>
        <p:nvPicPr>
          <p:cNvPr id="3" name="Picture 2">
            <a:extLst>
              <a:ext uri="{FF2B5EF4-FFF2-40B4-BE49-F238E27FC236}">
                <a16:creationId xmlns="" xmlns:a16="http://schemas.microsoft.com/office/drawing/2014/main" id="{62D78101-D908-862C-0A06-3A19F813E390}"/>
              </a:ext>
            </a:extLst>
          </p:cNvPr>
          <p:cNvPicPr>
            <a:picLocks noChangeAspect="1"/>
          </p:cNvPicPr>
          <p:nvPr/>
        </p:nvPicPr>
        <p:blipFill rotWithShape="1">
          <a:blip r:embed="rId6"/>
          <a:srcRect t="11493" b="8698"/>
          <a:stretch/>
        </p:blipFill>
        <p:spPr>
          <a:xfrm>
            <a:off x="1737359" y="2626196"/>
            <a:ext cx="5716987" cy="2413940"/>
          </a:xfrm>
          <a:prstGeom prst="rect">
            <a:avLst/>
          </a:prstGeom>
        </p:spPr>
      </p:pic>
    </p:spTree>
    <p:extLst>
      <p:ext uri="{BB962C8B-B14F-4D97-AF65-F5344CB8AC3E}">
        <p14:creationId xmlns="" xmlns:p14="http://schemas.microsoft.com/office/powerpoint/2010/main" val="36945093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93154"/>
            <a:ext cx="5469175" cy="338551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SNMP</a:t>
            </a:r>
          </a:p>
          <a:p>
            <a:pPr marL="180975" lvl="2" indent="-180975" algn="just">
              <a:buFont typeface="Arial" panose="020B0604020202020204" pitchFamily="34" charset="0"/>
              <a:buChar char="•"/>
            </a:pPr>
            <a:r>
              <a:rPr lang="en-US" sz="1600" b="1" dirty="0" err="1">
                <a:solidFill>
                  <a:srgbClr val="0070C0"/>
                </a:solidFill>
                <a:latin typeface="Cambria" panose="02040503050406030204" pitchFamily="18" charset="0"/>
                <a:ea typeface="Cambria" panose="02040503050406030204" pitchFamily="18" charset="0"/>
                <a:cs typeface="Proxima Nova"/>
                <a:sym typeface="Proxima Nova"/>
              </a:rPr>
              <a:t>GetResponse</a:t>
            </a:r>
            <a:r>
              <a:rPr lang="en-US" sz="1600" b="1" dirty="0">
                <a:solidFill>
                  <a:srgbClr val="0070C0"/>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GetResponse</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an agent to the manager in response to 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This message contains the value of a variable requested by the manager.</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 manager to the agent to set a value in a variable.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a:solidFill>
                  <a:srgbClr val="0070C0"/>
                </a:solidFill>
                <a:latin typeface="Cambria" panose="02040503050406030204" pitchFamily="18" charset="0"/>
                <a:ea typeface="Cambria" panose="02040503050406030204" pitchFamily="18" charset="0"/>
                <a:cs typeface="Proxima Nova"/>
                <a:sym typeface="Proxima Nova"/>
              </a:rPr>
              <a:t>Trap: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Trap message is sent from an agent to the manager to report an event. For example, if the agent is rebooted, then it informs the manager as well as sends the time of rebooting.</a:t>
            </a:r>
          </a:p>
        </p:txBody>
      </p:sp>
      <p:pic>
        <p:nvPicPr>
          <p:cNvPr id="2050" name="Picture 2" descr="Computer Network SNMP">
            <a:extLst>
              <a:ext uri="{FF2B5EF4-FFF2-40B4-BE49-F238E27FC236}">
                <a16:creationId xmlns="" xmlns:a16="http://schemas.microsoft.com/office/drawing/2014/main" id="{2ABFC3A3-8161-AA14-EAEB-38852B364F9E}"/>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t="11182" r="3679" b="2445"/>
          <a:stretch/>
        </p:blipFill>
        <p:spPr bwMode="auto">
          <a:xfrm>
            <a:off x="5596396" y="1265761"/>
            <a:ext cx="3420383" cy="27876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0252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5172" y="880252"/>
            <a:ext cx="6289482"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DHCP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1732681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8900542"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stands for Dynamic Host Configuration Protocol.</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is an application layer protocol.</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is a client/server protocol that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automatically provides an IP address to host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and other related configuration information such as the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subnet mask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and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default gateway</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DHCP, port number 67 is used for the server and 68 is used for the client.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allows a network administrator to supervise and distribute IP addresses from a central point and automatically sends a new Internet Protocol (IP) address when a computer is plugged into a different place in the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DHCP, there are 4 messages: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Discovery</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Offer</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Request</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Acknowledge</a:t>
            </a:r>
            <a:r>
              <a:rPr lang="en-US" sz="1800" dirty="0">
                <a:solidFill>
                  <a:schemeClr val="tx1"/>
                </a:solidFill>
                <a:latin typeface="Cambria" panose="02040503050406030204" pitchFamily="18" charset="0"/>
                <a:ea typeface="Cambria" panose="02040503050406030204" pitchFamily="18" charset="0"/>
                <a:cs typeface="Proxima Nova"/>
                <a:sym typeface="Proxima Nova"/>
              </a:rPr>
              <a:t>. It is also known as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“DORA” </a:t>
            </a:r>
            <a:r>
              <a:rPr lang="en-US" sz="1800" dirty="0">
                <a:solidFill>
                  <a:schemeClr val="tx1"/>
                </a:solidFill>
                <a:latin typeface="Cambria" panose="02040503050406030204" pitchFamily="18" charset="0"/>
                <a:ea typeface="Cambria" panose="02040503050406030204" pitchFamily="18" charset="0"/>
                <a:cs typeface="Proxima Nova"/>
                <a:sym typeface="Proxima Nova"/>
              </a:rPr>
              <a:t>process.</a:t>
            </a:r>
          </a:p>
        </p:txBody>
      </p:sp>
    </p:spTree>
    <p:extLst>
      <p:ext uri="{BB962C8B-B14F-4D97-AF65-F5344CB8AC3E}">
        <p14:creationId xmlns="" xmlns:p14="http://schemas.microsoft.com/office/powerpoint/2010/main" val="1811090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3530379"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discover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is a first message generated in the communication process between server and client.</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generated by Client host in order to discover if there is any DHCP server/servers are present in a network or not.</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broadcasted to all devices present in a network to find the DHCP server.</a:t>
            </a:r>
          </a:p>
        </p:txBody>
      </p:sp>
      <p:pic>
        <p:nvPicPr>
          <p:cNvPr id="2" name="Picture 1">
            <a:extLst>
              <a:ext uri="{FF2B5EF4-FFF2-40B4-BE49-F238E27FC236}">
                <a16:creationId xmlns="" xmlns:a16="http://schemas.microsoft.com/office/drawing/2014/main" id="{D6CA8B6E-D322-0729-3930-215BE49D15D4}"/>
              </a:ext>
            </a:extLst>
          </p:cNvPr>
          <p:cNvPicPr>
            <a:picLocks noChangeAspect="1"/>
          </p:cNvPicPr>
          <p:nvPr/>
        </p:nvPicPr>
        <p:blipFill rotWithShape="1">
          <a:blip r:embed="rId6"/>
          <a:srcRect r="9579" b="10257"/>
          <a:stretch/>
        </p:blipFill>
        <p:spPr>
          <a:xfrm>
            <a:off x="3724113" y="927106"/>
            <a:ext cx="5238460" cy="3492494"/>
          </a:xfrm>
          <a:prstGeom prst="rect">
            <a:avLst/>
          </a:prstGeom>
        </p:spPr>
      </p:pic>
    </p:spTree>
    <p:extLst>
      <p:ext uri="{BB962C8B-B14F-4D97-AF65-F5344CB8AC3E}">
        <p14:creationId xmlns="" xmlns:p14="http://schemas.microsoft.com/office/powerpoint/2010/main" val="3563395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3530379" cy="4401175"/>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discover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As shown in the figure, source MAC address (client PC) is 08002B2EAF2A, destination MAC address(server) is FFFFFFFFFFFF, source IP address is 0.0.0.0(because PC has no IP address till now) and destination IP address is 255.255.255.255 (IP address used for broadcasting).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As the discover message is broadcast to find out the DHCP server or servers in the network therefore broadcast IP address and MAC address is used. </a:t>
            </a:r>
          </a:p>
        </p:txBody>
      </p:sp>
      <p:pic>
        <p:nvPicPr>
          <p:cNvPr id="2" name="Picture 1">
            <a:extLst>
              <a:ext uri="{FF2B5EF4-FFF2-40B4-BE49-F238E27FC236}">
                <a16:creationId xmlns="" xmlns:a16="http://schemas.microsoft.com/office/drawing/2014/main" id="{D6CA8B6E-D322-0729-3930-215BE49D15D4}"/>
              </a:ext>
            </a:extLst>
          </p:cNvPr>
          <p:cNvPicPr>
            <a:picLocks noChangeAspect="1"/>
          </p:cNvPicPr>
          <p:nvPr/>
        </p:nvPicPr>
        <p:blipFill rotWithShape="1">
          <a:blip r:embed="rId6"/>
          <a:srcRect r="9579" b="10257"/>
          <a:stretch/>
        </p:blipFill>
        <p:spPr>
          <a:xfrm>
            <a:off x="3724113" y="927106"/>
            <a:ext cx="5238460" cy="3492494"/>
          </a:xfrm>
          <a:prstGeom prst="rect">
            <a:avLst/>
          </a:prstGeom>
        </p:spPr>
      </p:pic>
    </p:spTree>
    <p:extLst>
      <p:ext uri="{BB962C8B-B14F-4D97-AF65-F5344CB8AC3E}">
        <p14:creationId xmlns="" xmlns:p14="http://schemas.microsoft.com/office/powerpoint/2010/main" val="2509537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server will respond to host in this message specifying the unleased IP address and configuration information.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broadcasted by server.</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If there are more than one DHCP servers present in the network then client host will accept the first DHCP OFFER message it receives.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a server ID is specified in the packet in order to identify the server. </a:t>
            </a:r>
          </a:p>
        </p:txBody>
      </p:sp>
      <p:pic>
        <p:nvPicPr>
          <p:cNvPr id="3074" name="Picture 2">
            <a:extLst>
              <a:ext uri="{FF2B5EF4-FFF2-40B4-BE49-F238E27FC236}">
                <a16:creationId xmlns=""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5627" r="10764" b="11147"/>
          <a:stretch/>
        </p:blipFill>
        <p:spPr bwMode="auto">
          <a:xfrm>
            <a:off x="4771472" y="1070948"/>
            <a:ext cx="4248960" cy="35168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651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767422"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for the offer message, source IP address is 172.16.32.12 (server’s IP address in the example), destination IP address is 255.255.255.255 (broadcast IP address), source MAC address is 00AA00123456, destination MAC address is FFFFFFFFFFFF.</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Here, the offer message is broadcast by the DHCP server therefore destination IP address is broadcast IP address and destination MAC address is FFFFFFFFFFFF and the source IP address is server IP address and MAC address is server MAC address.</a:t>
            </a:r>
          </a:p>
        </p:txBody>
      </p:sp>
      <p:pic>
        <p:nvPicPr>
          <p:cNvPr id="3074" name="Picture 2">
            <a:extLst>
              <a:ext uri="{FF2B5EF4-FFF2-40B4-BE49-F238E27FC236}">
                <a16:creationId xmlns=""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5627" r="10764" b="11147"/>
          <a:stretch/>
        </p:blipFill>
        <p:spPr bwMode="auto">
          <a:xfrm>
            <a:off x="4894841" y="1070948"/>
            <a:ext cx="4248960" cy="35168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915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767422" cy="2185183"/>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the server has provided the offered IP address 192.16.32.51 and lease time of 72 hours(after this time the entry of host will be erased from the server automatically).</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the client identifier is PC MAC address (08002B2EAF2A) for all the messages. </a:t>
            </a:r>
          </a:p>
        </p:txBody>
      </p:sp>
      <p:pic>
        <p:nvPicPr>
          <p:cNvPr id="3074" name="Picture 2">
            <a:extLst>
              <a:ext uri="{FF2B5EF4-FFF2-40B4-BE49-F238E27FC236}">
                <a16:creationId xmlns=""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5627" r="10764" b="11147"/>
          <a:stretch/>
        </p:blipFill>
        <p:spPr bwMode="auto">
          <a:xfrm>
            <a:off x="4894841" y="1070948"/>
            <a:ext cx="4248960" cy="35168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66642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3908732"/>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request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When a client receives a offer message, it responds by broadcasting a DHCP request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client will produce a complimentary ARP in order to find if there is any other host present in the network with same IP address.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If there is no reply by other host, then there is no host with same IP configuration in the network and the message is broadcasted to server showing the acceptance of IP address.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 Client ID is also added in this message. </a:t>
            </a:r>
          </a:p>
        </p:txBody>
      </p:sp>
      <p:pic>
        <p:nvPicPr>
          <p:cNvPr id="2" name="Picture 1">
            <a:extLst>
              <a:ext uri="{FF2B5EF4-FFF2-40B4-BE49-F238E27FC236}">
                <a16:creationId xmlns="" xmlns:a16="http://schemas.microsoft.com/office/drawing/2014/main" id="{EE8744C8-730B-720C-DF59-033950102235}"/>
              </a:ext>
            </a:extLst>
          </p:cNvPr>
          <p:cNvPicPr>
            <a:picLocks noChangeAspect="1"/>
          </p:cNvPicPr>
          <p:nvPr/>
        </p:nvPicPr>
        <p:blipFill rotWithShape="1">
          <a:blip r:embed="rId6"/>
          <a:srcRect l="4133" r="7197" b="10596"/>
          <a:stretch/>
        </p:blipFill>
        <p:spPr>
          <a:xfrm>
            <a:off x="4580455" y="1060627"/>
            <a:ext cx="4436325" cy="3438802"/>
          </a:xfrm>
          <a:prstGeom prst="rect">
            <a:avLst/>
          </a:prstGeom>
        </p:spPr>
      </p:pic>
    </p:spTree>
    <p:extLst>
      <p:ext uri="{BB962C8B-B14F-4D97-AF65-F5344CB8AC3E}">
        <p14:creationId xmlns="" xmlns:p14="http://schemas.microsoft.com/office/powerpoint/2010/main" val="3247604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4401175"/>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request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the request message is broadcast by the client PC therefore source IP address is 0.0.0.0(as the client has no IP right now) and destination IP address is 255.255.255.255 (broadcast IP address) and source MAC address is 08002B2EAF2A (PC MAC address) and destination MAC address is FFFFFFFFFFFF.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Note – This message is broadcast after the ARP request broadcast by the PC to find out whether any other host is not using that offered IP. If there is no reply, then the client host broadcast the DHCP request message for the server showing the acceptance of IP address and Other TCP/IP Configuration. </a:t>
            </a:r>
          </a:p>
        </p:txBody>
      </p:sp>
      <p:pic>
        <p:nvPicPr>
          <p:cNvPr id="2" name="Picture 1">
            <a:extLst>
              <a:ext uri="{FF2B5EF4-FFF2-40B4-BE49-F238E27FC236}">
                <a16:creationId xmlns="" xmlns:a16="http://schemas.microsoft.com/office/drawing/2014/main" id="{EE8744C8-730B-720C-DF59-033950102235}"/>
              </a:ext>
            </a:extLst>
          </p:cNvPr>
          <p:cNvPicPr>
            <a:picLocks noChangeAspect="1"/>
          </p:cNvPicPr>
          <p:nvPr/>
        </p:nvPicPr>
        <p:blipFill rotWithShape="1">
          <a:blip r:embed="rId6"/>
          <a:srcRect l="4133" r="7197" b="10596"/>
          <a:stretch/>
        </p:blipFill>
        <p:spPr>
          <a:xfrm>
            <a:off x="4580455" y="1060627"/>
            <a:ext cx="4436325" cy="3438802"/>
          </a:xfrm>
          <a:prstGeom prst="rect">
            <a:avLst/>
          </a:prstGeom>
        </p:spPr>
      </p:pic>
    </p:spTree>
    <p:extLst>
      <p:ext uri="{BB962C8B-B14F-4D97-AF65-F5344CB8AC3E}">
        <p14:creationId xmlns="" xmlns:p14="http://schemas.microsoft.com/office/powerpoint/2010/main" val="425791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6225871" cy="438578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HTML</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HTML is a standard markup language which is used for creating web pages.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describes the structure of web pages through HTML elements or tags.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These tags are used to organize the pieces of content such as 'heading,' 'paragraph,' 'table,' 'Image,' and more.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You don't see HTML tags when you open a webpage as browsers don't display the tags and use them only to render the content of a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simple words, HTML is used to display text, images, and other resources through a Web browser.</a:t>
            </a:r>
          </a:p>
        </p:txBody>
      </p:sp>
      <p:pic>
        <p:nvPicPr>
          <p:cNvPr id="1026" name="Picture 2" descr="What is World Wide Web">
            <a:extLst>
              <a:ext uri="{FF2B5EF4-FFF2-40B4-BE49-F238E27FC236}">
                <a16:creationId xmlns="" xmlns:a16="http://schemas.microsoft.com/office/drawing/2014/main" id="{80EC368F-FFE6-A97F-18C6-DF21BA2EB9FB}"/>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538520" y="1091855"/>
            <a:ext cx="2324100" cy="25622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321372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4462730"/>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4"/>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acknowledgement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 response to the request message received, the server will make an entry with specified client ID and bind the IP address offered with lease time. Now, the client will have the IP address provided by server.</a:t>
            </a:r>
          </a:p>
          <a:p>
            <a:pPr marL="285750" lvl="2" indent="-285750"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the server will make an entry of the client host with the offered IP address and lease time.</a:t>
            </a:r>
          </a:p>
          <a:p>
            <a:pPr marL="285750" lvl="2" indent="-285750"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IP address will not be provided by server to any other host. The destination MAC address is FFFFFFFFFFFF and the destination IP address is 255.255.255.255 and the source IP address is 172.16.32.12 and the source MAC address is 00AA00123456 (server MAC address). </a:t>
            </a:r>
          </a:p>
        </p:txBody>
      </p:sp>
      <p:pic>
        <p:nvPicPr>
          <p:cNvPr id="3" name="Picture 2">
            <a:extLst>
              <a:ext uri="{FF2B5EF4-FFF2-40B4-BE49-F238E27FC236}">
                <a16:creationId xmlns="" xmlns:a16="http://schemas.microsoft.com/office/drawing/2014/main" id="{CFA0EF84-BE68-4213-A41D-38E2D967FC8D}"/>
              </a:ext>
            </a:extLst>
          </p:cNvPr>
          <p:cNvPicPr>
            <a:picLocks noChangeAspect="1"/>
          </p:cNvPicPr>
          <p:nvPr/>
        </p:nvPicPr>
        <p:blipFill rotWithShape="1">
          <a:blip r:embed="rId6"/>
          <a:srcRect l="3915" r="9765" b="11331"/>
          <a:stretch/>
        </p:blipFill>
        <p:spPr>
          <a:xfrm>
            <a:off x="4580455" y="871084"/>
            <a:ext cx="4390571" cy="3504974"/>
          </a:xfrm>
          <a:prstGeom prst="rect">
            <a:avLst/>
          </a:prstGeom>
        </p:spPr>
      </p:pic>
    </p:spTree>
    <p:extLst>
      <p:ext uri="{BB962C8B-B14F-4D97-AF65-F5344CB8AC3E}">
        <p14:creationId xmlns="" xmlns:p14="http://schemas.microsoft.com/office/powerpoint/2010/main" val="1827408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8922437" cy="4516591"/>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4"/>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DHCP acknowledgement message</a:t>
            </a: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negative acknowledgement message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Whenever a DHCP server receives a request for IP address that is invalid according to the scopes that is configured with, it send </a:t>
            </a:r>
            <a:r>
              <a:rPr lang="en-US" sz="155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DHCP </a:t>
            </a:r>
            <a:r>
              <a:rPr lang="en-US" sz="1550" i="1" dirty="0" err="1">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Nak</a:t>
            </a:r>
            <a:r>
              <a:rPr lang="en-US" sz="155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 </a:t>
            </a:r>
            <a:r>
              <a:rPr lang="en-US" sz="1550" dirty="0">
                <a:solidFill>
                  <a:schemeClr val="tx1"/>
                </a:solidFill>
                <a:latin typeface="Cambria" panose="02040503050406030204" pitchFamily="18" charset="0"/>
                <a:ea typeface="Cambria" panose="02040503050406030204" pitchFamily="18" charset="0"/>
                <a:cs typeface="Proxima Nova"/>
                <a:sym typeface="Proxima Nova"/>
              </a:rPr>
              <a:t>message to client. </a:t>
            </a:r>
            <a:r>
              <a:rPr lang="en-US" sz="1550" dirty="0" err="1">
                <a:solidFill>
                  <a:schemeClr val="tx1"/>
                </a:solidFill>
                <a:latin typeface="Cambria" panose="02040503050406030204" pitchFamily="18" charset="0"/>
                <a:ea typeface="Cambria" panose="02040503050406030204" pitchFamily="18" charset="0"/>
                <a:cs typeface="Proxima Nova"/>
                <a:sym typeface="Proxima Nova"/>
              </a:rPr>
              <a:t>Eg</a:t>
            </a:r>
            <a:r>
              <a:rPr lang="en-US" sz="1550" dirty="0">
                <a:solidFill>
                  <a:schemeClr val="tx1"/>
                </a:solidFill>
                <a:latin typeface="Cambria" panose="02040503050406030204" pitchFamily="18" charset="0"/>
                <a:ea typeface="Cambria" panose="02040503050406030204" pitchFamily="18" charset="0"/>
                <a:cs typeface="Proxima Nova"/>
                <a:sym typeface="Proxima Nova"/>
              </a:rPr>
              <a:t>-when the server has no IP address unused or the pool is empty, then this message is sent by the server to client. (Server to client)</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decline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If DHCP client determines the offered configuration parameters are different or invalid, it sends DHCP decline message to the server .When there is a reply to the complimentary ARP by any host to the client, the client sends DHCP decline message to the server showing the offered IP address is already in use. (Client to server)</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release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A DHCP client sends DHCP release packet to server to release IP address and cancel any remaining lease time. (Client to server)</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inform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If a client address has obtained IP address manually then the client uses a DHCP inform to obtain other local configuration parameters. In reply to the </a:t>
            </a:r>
            <a:r>
              <a:rPr lang="en-US" sz="1550" dirty="0" err="1">
                <a:solidFill>
                  <a:schemeClr val="tx1"/>
                </a:solidFill>
                <a:latin typeface="Cambria" panose="02040503050406030204" pitchFamily="18" charset="0"/>
                <a:ea typeface="Cambria" panose="02040503050406030204" pitchFamily="18" charset="0"/>
                <a:cs typeface="Proxima Nova"/>
                <a:sym typeface="Proxima Nova"/>
              </a:rPr>
              <a:t>dhcp</a:t>
            </a:r>
            <a:r>
              <a:rPr lang="en-US" sz="1550" dirty="0">
                <a:solidFill>
                  <a:schemeClr val="tx1"/>
                </a:solidFill>
                <a:latin typeface="Cambria" panose="02040503050406030204" pitchFamily="18" charset="0"/>
                <a:ea typeface="Cambria" panose="02040503050406030204" pitchFamily="18" charset="0"/>
                <a:cs typeface="Proxima Nova"/>
                <a:sym typeface="Proxima Nova"/>
              </a:rPr>
              <a:t> inform message, DHCP server generates DHCP ack message with local configuration suitable for the client without allocating a new IP address.</a:t>
            </a:r>
          </a:p>
        </p:txBody>
      </p:sp>
    </p:spTree>
    <p:extLst>
      <p:ext uri="{BB962C8B-B14F-4D97-AF65-F5344CB8AC3E}">
        <p14:creationId xmlns="" xmlns:p14="http://schemas.microsoft.com/office/powerpoint/2010/main" val="231237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238" name="Google Shape;238;p27"/>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2" name="TextBox 1">
            <a:extLst>
              <a:ext uri="{FF2B5EF4-FFF2-40B4-BE49-F238E27FC236}">
                <a16:creationId xmlns=""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Persistent HTTP vs Non-persistent 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 xmlns:a16="http://schemas.microsoft.com/office/drawing/2014/main" id="{75632EF1-7FFC-D566-FD3B-7AF822B4D195}"/>
              </a:ext>
            </a:extLst>
          </p:cNvPr>
          <p:cNvPicPr>
            <a:picLocks noChangeAspect="1"/>
          </p:cNvPicPr>
          <p:nvPr/>
        </p:nvPicPr>
        <p:blipFill>
          <a:blip r:embed="rId6"/>
          <a:stretch>
            <a:fillRect/>
          </a:stretch>
        </p:blipFill>
        <p:spPr>
          <a:xfrm>
            <a:off x="181211" y="779251"/>
            <a:ext cx="8774127" cy="3943188"/>
          </a:xfrm>
          <a:prstGeom prst="rect">
            <a:avLst/>
          </a:prstGeom>
        </p:spPr>
      </p:pic>
    </p:spTree>
    <p:extLst>
      <p:ext uri="{BB962C8B-B14F-4D97-AF65-F5344CB8AC3E}">
        <p14:creationId xmlns="" xmlns:p14="http://schemas.microsoft.com/office/powerpoint/2010/main" val="292232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37266" cy="412417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Web Browsers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web browser, which is commonly known as a browser, is a program that displays text, data, pictures, videos, animation, and more.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provides a software interface that allows you to click hyperlinked resources on the World Wide Web.</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you double click the Browser icon installed on your computer to launch it, you get connected to the World Wide Web and can search Google or type a URL into the address bar.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Today, they are more advanced; along with browsing you can use them for e-mailing, transferring multimedia files, using social media sites, and participating in online discussion groups and more.</a:t>
            </a:r>
          </a:p>
          <a:p>
            <a:pPr marL="271463" lvl="2" indent="-200025" algn="just">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Examples:</a:t>
            </a:r>
          </a:p>
        </p:txBody>
      </p:sp>
      <p:pic>
        <p:nvPicPr>
          <p:cNvPr id="2050" name="Picture 2" descr="What is World Wide Web">
            <a:extLst>
              <a:ext uri="{FF2B5EF4-FFF2-40B4-BE49-F238E27FC236}">
                <a16:creationId xmlns="" xmlns:a16="http://schemas.microsoft.com/office/drawing/2014/main" id="{3DCB3156-A153-0C1A-9BE9-B31BBD948737}"/>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316348" y="4063117"/>
            <a:ext cx="3527861" cy="9317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144153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939"/>
</p:tagLst>
</file>

<file path=ppt/tags/tag2.xml><?xml version="1.0" encoding="utf-8"?>
<p:tagLst xmlns:a="http://schemas.openxmlformats.org/drawingml/2006/main" xmlns:r="http://schemas.openxmlformats.org/officeDocument/2006/relationships" xmlns:p="http://schemas.openxmlformats.org/presentationml/2006/main">
  <p:tag name="AS_UNIQUEID" val="939"/>
</p:tagLst>
</file>

<file path=ppt/tags/tag3.xml><?xml version="1.0" encoding="utf-8"?>
<p:tagLst xmlns:a="http://schemas.openxmlformats.org/drawingml/2006/main" xmlns:r="http://schemas.openxmlformats.org/officeDocument/2006/relationships" xmlns:p="http://schemas.openxmlformats.org/presentationml/2006/main">
  <p:tag name="AS_UNIQUEID" val="939"/>
</p:tagLst>
</file>

<file path=ppt/tags/tag4.xml><?xml version="1.0" encoding="utf-8"?>
<p:tagLst xmlns:a="http://schemas.openxmlformats.org/drawingml/2006/main" xmlns:r="http://schemas.openxmlformats.org/officeDocument/2006/relationships" xmlns:p="http://schemas.openxmlformats.org/presentationml/2006/main">
  <p:tag name="AS_UNIQUEID" val="1443"/>
</p:tagLst>
</file>

<file path=ppt/tags/tag5.xml><?xml version="1.0" encoding="utf-8"?>
<p:tagLst xmlns:a="http://schemas.openxmlformats.org/drawingml/2006/main" xmlns:r="http://schemas.openxmlformats.org/officeDocument/2006/relationships" xmlns:p="http://schemas.openxmlformats.org/presentationml/2006/main">
  <p:tag name="AS_UNIQUEID" val="1450"/>
</p:tagLst>
</file>

<file path=ppt/tags/tag6.xml><?xml version="1.0" encoding="utf-8"?>
<p:tagLst xmlns:a="http://schemas.openxmlformats.org/drawingml/2006/main" xmlns:r="http://schemas.openxmlformats.org/officeDocument/2006/relationships" xmlns:p="http://schemas.openxmlformats.org/presentationml/2006/main">
  <p:tag name="AS_UNIQUEID" val="145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7050</TotalTime>
  <Words>5639</Words>
  <Application>Microsoft Office PowerPoint</Application>
  <PresentationFormat>On-screen Show (16:9)</PresentationFormat>
  <Paragraphs>690</Paragraphs>
  <Slides>83</Slides>
  <Notes>80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Proxima Nova</vt:lpstr>
      <vt:lpstr>Cambria</vt:lpstr>
      <vt:lpstr>Wingdings</vt:lpstr>
      <vt:lpstr>Times New Roman</vt:lpstr>
      <vt:lpstr>Courier New</vt:lpstr>
      <vt:lpstr>ＭＳ Ｐゴシック</vt:lpstr>
      <vt:lpstr>Calibri</vt:lpstr>
      <vt:lpstr>Comic Sans MS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HTTP Header</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Name Resolver</vt:lpstr>
      <vt:lpstr>Slide 61</vt:lpstr>
      <vt:lpstr>Name Resolver</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907</cp:revision>
  <dcterms:modified xsi:type="dcterms:W3CDTF">2024-01-16T05:30:02Z</dcterms:modified>
</cp:coreProperties>
</file>